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0">
  <p:sldMasterIdLst>
    <p:sldMasterId id="2147483660" r:id="rId1"/>
  </p:sldMasterIdLst>
  <p:notesMasterIdLst>
    <p:notesMasterId r:id="rId25"/>
  </p:notesMasterIdLst>
  <p:sldIdLst>
    <p:sldId id="297" r:id="rId2"/>
    <p:sldId id="298" r:id="rId3"/>
    <p:sldId id="320" r:id="rId4"/>
    <p:sldId id="321" r:id="rId5"/>
    <p:sldId id="332" r:id="rId6"/>
    <p:sldId id="300" r:id="rId7"/>
    <p:sldId id="301" r:id="rId8"/>
    <p:sldId id="302" r:id="rId9"/>
    <p:sldId id="322" r:id="rId10"/>
    <p:sldId id="333" r:id="rId11"/>
    <p:sldId id="325" r:id="rId12"/>
    <p:sldId id="329" r:id="rId13"/>
    <p:sldId id="307" r:id="rId14"/>
    <p:sldId id="303" r:id="rId15"/>
    <p:sldId id="330" r:id="rId16"/>
    <p:sldId id="305" r:id="rId17"/>
    <p:sldId id="306" r:id="rId18"/>
    <p:sldId id="310" r:id="rId19"/>
    <p:sldId id="309" r:id="rId20"/>
    <p:sldId id="315" r:id="rId21"/>
    <p:sldId id="308" r:id="rId22"/>
    <p:sldId id="318" r:id="rId23"/>
    <p:sldId id="319" r:id="rId24"/>
  </p:sldIdLst>
  <p:sldSz cx="9144000" cy="6858000" type="screen4x3"/>
  <p:notesSz cx="6669088" cy="9872663"/>
  <p:defaultTex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55200" autoAdjust="0"/>
  </p:normalViewPr>
  <p:slideViewPr>
    <p:cSldViewPr>
      <p:cViewPr>
        <p:scale>
          <a:sx n="75" d="100"/>
          <a:sy n="75" d="100"/>
        </p:scale>
        <p:origin x="-270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252"/>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29AFB-59F5-4C94-8FCA-0AB5B31055A1}" type="doc">
      <dgm:prSet loTypeId="urn:microsoft.com/office/officeart/2005/8/layout/cycle3" loCatId="cycle" qsTypeId="urn:microsoft.com/office/officeart/2005/8/quickstyle/simple1" qsCatId="simple" csTypeId="urn:microsoft.com/office/officeart/2005/8/colors/accent3_2" csCatId="accent3" phldr="1"/>
      <dgm:spPr/>
      <dgm:t>
        <a:bodyPr/>
        <a:lstStyle/>
        <a:p>
          <a:endParaRPr lang="en-GB"/>
        </a:p>
      </dgm:t>
    </dgm:pt>
    <dgm:pt modelId="{70938492-2E26-48F7-9EB7-F79362F54C14}">
      <dgm:prSet phldrT="[Text]"/>
      <dgm:spPr/>
      <dgm:t>
        <a:bodyPr/>
        <a:lstStyle/>
        <a:p>
          <a:r>
            <a:rPr lang="en-GB" dirty="0" smtClean="0"/>
            <a:t>Create</a:t>
          </a:r>
          <a:endParaRPr lang="en-GB" dirty="0"/>
        </a:p>
      </dgm:t>
    </dgm:pt>
    <dgm:pt modelId="{74A0347C-F0A9-4598-B564-4F21E463F451}" type="parTrans" cxnId="{80AA2B70-355A-4FA4-9FB9-137CD1E9EF85}">
      <dgm:prSet/>
      <dgm:spPr/>
      <dgm:t>
        <a:bodyPr/>
        <a:lstStyle/>
        <a:p>
          <a:endParaRPr lang="en-GB"/>
        </a:p>
      </dgm:t>
    </dgm:pt>
    <dgm:pt modelId="{1A65F0E2-F1C8-4F9D-8591-A02D69F746E0}" type="sibTrans" cxnId="{80AA2B70-355A-4FA4-9FB9-137CD1E9EF85}">
      <dgm:prSet/>
      <dgm:spPr/>
      <dgm:t>
        <a:bodyPr/>
        <a:lstStyle/>
        <a:p>
          <a:endParaRPr lang="en-GB"/>
        </a:p>
      </dgm:t>
    </dgm:pt>
    <dgm:pt modelId="{11FE78AA-94D0-4EA4-9A04-4CF9DBA8DD9D}">
      <dgm:prSet phldrT="[Text]"/>
      <dgm:spPr/>
      <dgm:t>
        <a:bodyPr/>
        <a:lstStyle/>
        <a:p>
          <a:r>
            <a:rPr lang="en-GB" dirty="0" smtClean="0"/>
            <a:t>Document</a:t>
          </a:r>
          <a:endParaRPr lang="en-GB" dirty="0"/>
        </a:p>
      </dgm:t>
    </dgm:pt>
    <dgm:pt modelId="{2DDE25B9-0791-4514-91C3-4E680CC9AB1B}" type="parTrans" cxnId="{B21BF4FE-A866-4BB1-9EC8-D0119E73974A}">
      <dgm:prSet/>
      <dgm:spPr/>
      <dgm:t>
        <a:bodyPr/>
        <a:lstStyle/>
        <a:p>
          <a:endParaRPr lang="en-GB"/>
        </a:p>
      </dgm:t>
    </dgm:pt>
    <dgm:pt modelId="{97892508-0E46-43AC-8DDB-6B6423E1B22B}" type="sibTrans" cxnId="{B21BF4FE-A866-4BB1-9EC8-D0119E73974A}">
      <dgm:prSet/>
      <dgm:spPr/>
      <dgm:t>
        <a:bodyPr/>
        <a:lstStyle/>
        <a:p>
          <a:endParaRPr lang="en-GB"/>
        </a:p>
      </dgm:t>
    </dgm:pt>
    <dgm:pt modelId="{43E5C990-BC01-49B2-A495-2065E2B7915D}">
      <dgm:prSet phldrT="[Text]"/>
      <dgm:spPr/>
      <dgm:t>
        <a:bodyPr/>
        <a:lstStyle/>
        <a:p>
          <a:r>
            <a:rPr lang="en-GB" dirty="0" smtClean="0"/>
            <a:t>Use</a:t>
          </a:r>
          <a:endParaRPr lang="en-GB" dirty="0"/>
        </a:p>
      </dgm:t>
    </dgm:pt>
    <dgm:pt modelId="{01D1D6A6-C2D8-4610-A779-58AF66FBB451}" type="parTrans" cxnId="{181D0586-5DCD-460D-8949-1226E4CAD3FD}">
      <dgm:prSet/>
      <dgm:spPr/>
      <dgm:t>
        <a:bodyPr/>
        <a:lstStyle/>
        <a:p>
          <a:endParaRPr lang="en-GB"/>
        </a:p>
      </dgm:t>
    </dgm:pt>
    <dgm:pt modelId="{1594A925-F6A3-490F-ADD1-C18404D0FAB9}" type="sibTrans" cxnId="{181D0586-5DCD-460D-8949-1226E4CAD3FD}">
      <dgm:prSet/>
      <dgm:spPr/>
      <dgm:t>
        <a:bodyPr/>
        <a:lstStyle/>
        <a:p>
          <a:endParaRPr lang="en-GB"/>
        </a:p>
      </dgm:t>
    </dgm:pt>
    <dgm:pt modelId="{F93DF7C0-7508-4FA7-A14F-C0833F7989FE}">
      <dgm:prSet phldrT="[Text]"/>
      <dgm:spPr/>
      <dgm:t>
        <a:bodyPr/>
        <a:lstStyle/>
        <a:p>
          <a:r>
            <a:rPr lang="en-GB" dirty="0" smtClean="0"/>
            <a:t>Share</a:t>
          </a:r>
          <a:endParaRPr lang="en-GB" dirty="0"/>
        </a:p>
      </dgm:t>
    </dgm:pt>
    <dgm:pt modelId="{B2BC54D8-A5CD-4E6E-BF91-9511CB54AA17}" type="parTrans" cxnId="{F4A15F0D-97D6-481A-96D1-2E50B1384D6B}">
      <dgm:prSet/>
      <dgm:spPr/>
      <dgm:t>
        <a:bodyPr/>
        <a:lstStyle/>
        <a:p>
          <a:endParaRPr lang="en-GB"/>
        </a:p>
      </dgm:t>
    </dgm:pt>
    <dgm:pt modelId="{E20E2F6A-8550-4BB0-8872-F0D8C4ED541C}" type="sibTrans" cxnId="{F4A15F0D-97D6-481A-96D1-2E50B1384D6B}">
      <dgm:prSet/>
      <dgm:spPr/>
      <dgm:t>
        <a:bodyPr/>
        <a:lstStyle/>
        <a:p>
          <a:endParaRPr lang="en-GB"/>
        </a:p>
      </dgm:t>
    </dgm:pt>
    <dgm:pt modelId="{03FB6D69-7BBA-457F-A039-23A6E113196A}">
      <dgm:prSet phldrT="[Text]"/>
      <dgm:spPr/>
      <dgm:t>
        <a:bodyPr/>
        <a:lstStyle/>
        <a:p>
          <a:r>
            <a:rPr lang="en-GB" dirty="0" smtClean="0"/>
            <a:t>Preserve</a:t>
          </a:r>
          <a:endParaRPr lang="en-GB" dirty="0"/>
        </a:p>
      </dgm:t>
    </dgm:pt>
    <dgm:pt modelId="{774D3DAA-F615-4C6E-8AF1-689BBD15FB8F}" type="parTrans" cxnId="{D5F097AD-0038-4E41-B413-1CD8195BF946}">
      <dgm:prSet/>
      <dgm:spPr/>
      <dgm:t>
        <a:bodyPr/>
        <a:lstStyle/>
        <a:p>
          <a:endParaRPr lang="en-GB"/>
        </a:p>
      </dgm:t>
    </dgm:pt>
    <dgm:pt modelId="{E470E79C-346C-404A-A9FE-693677EA7448}" type="sibTrans" cxnId="{D5F097AD-0038-4E41-B413-1CD8195BF946}">
      <dgm:prSet/>
      <dgm:spPr/>
      <dgm:t>
        <a:bodyPr/>
        <a:lstStyle/>
        <a:p>
          <a:endParaRPr lang="en-GB"/>
        </a:p>
      </dgm:t>
    </dgm:pt>
    <dgm:pt modelId="{0E076F2D-29B6-4BE6-953B-E02C29A415E1}">
      <dgm:prSet phldrT="[Text]"/>
      <dgm:spPr/>
      <dgm:t>
        <a:bodyPr/>
        <a:lstStyle/>
        <a:p>
          <a:r>
            <a:rPr lang="en-GB" dirty="0" smtClean="0"/>
            <a:t>Store</a:t>
          </a:r>
          <a:endParaRPr lang="en-GB" dirty="0"/>
        </a:p>
      </dgm:t>
    </dgm:pt>
    <dgm:pt modelId="{A551CB95-F54E-4DC0-B606-CA7CEC79DD20}" type="parTrans" cxnId="{1A794471-8DA5-4CD3-807E-28FB1E9B34CC}">
      <dgm:prSet/>
      <dgm:spPr/>
      <dgm:t>
        <a:bodyPr/>
        <a:lstStyle/>
        <a:p>
          <a:endParaRPr lang="en-GB"/>
        </a:p>
      </dgm:t>
    </dgm:pt>
    <dgm:pt modelId="{8F2C7463-D012-40AA-818A-30E8BDC68992}" type="sibTrans" cxnId="{1A794471-8DA5-4CD3-807E-28FB1E9B34CC}">
      <dgm:prSet/>
      <dgm:spPr/>
      <dgm:t>
        <a:bodyPr/>
        <a:lstStyle/>
        <a:p>
          <a:endParaRPr lang="en-GB"/>
        </a:p>
      </dgm:t>
    </dgm:pt>
    <dgm:pt modelId="{A8E25276-E0BD-4887-91AF-277E5BE97D57}" type="pres">
      <dgm:prSet presAssocID="{C5329AFB-59F5-4C94-8FCA-0AB5B31055A1}" presName="Name0" presStyleCnt="0">
        <dgm:presLayoutVars>
          <dgm:dir/>
          <dgm:resizeHandles val="exact"/>
        </dgm:presLayoutVars>
      </dgm:prSet>
      <dgm:spPr/>
      <dgm:t>
        <a:bodyPr/>
        <a:lstStyle/>
        <a:p>
          <a:endParaRPr lang="en-GB"/>
        </a:p>
      </dgm:t>
    </dgm:pt>
    <dgm:pt modelId="{08D60657-85F1-42F6-B1BA-5EEEF4DABB05}" type="pres">
      <dgm:prSet presAssocID="{C5329AFB-59F5-4C94-8FCA-0AB5B31055A1}" presName="cycle" presStyleCnt="0"/>
      <dgm:spPr/>
      <dgm:t>
        <a:bodyPr/>
        <a:lstStyle/>
        <a:p>
          <a:endParaRPr lang="en-GB"/>
        </a:p>
      </dgm:t>
    </dgm:pt>
    <dgm:pt modelId="{69EE2C61-6425-4640-909C-00656A7B900D}" type="pres">
      <dgm:prSet presAssocID="{70938492-2E26-48F7-9EB7-F79362F54C14}" presName="nodeFirstNode" presStyleLbl="node1" presStyleIdx="0" presStyleCnt="6" custRadScaleRad="100030" custRadScaleInc="-296">
        <dgm:presLayoutVars>
          <dgm:bulletEnabled val="1"/>
        </dgm:presLayoutVars>
      </dgm:prSet>
      <dgm:spPr/>
      <dgm:t>
        <a:bodyPr/>
        <a:lstStyle/>
        <a:p>
          <a:endParaRPr lang="en-GB"/>
        </a:p>
      </dgm:t>
    </dgm:pt>
    <dgm:pt modelId="{C057B53F-C3BB-483B-8C8D-2531B5A6F112}" type="pres">
      <dgm:prSet presAssocID="{1A65F0E2-F1C8-4F9D-8591-A02D69F746E0}" presName="sibTransFirstNode" presStyleLbl="bgShp" presStyleIdx="0" presStyleCnt="1"/>
      <dgm:spPr/>
      <dgm:t>
        <a:bodyPr/>
        <a:lstStyle/>
        <a:p>
          <a:endParaRPr lang="en-GB"/>
        </a:p>
      </dgm:t>
    </dgm:pt>
    <dgm:pt modelId="{FBF47795-8134-4B54-AF37-523ED6FDEF9F}" type="pres">
      <dgm:prSet presAssocID="{11FE78AA-94D0-4EA4-9A04-4CF9DBA8DD9D}" presName="nodeFollowingNodes" presStyleLbl="node1" presStyleIdx="1" presStyleCnt="6">
        <dgm:presLayoutVars>
          <dgm:bulletEnabled val="1"/>
        </dgm:presLayoutVars>
      </dgm:prSet>
      <dgm:spPr/>
      <dgm:t>
        <a:bodyPr/>
        <a:lstStyle/>
        <a:p>
          <a:endParaRPr lang="en-GB"/>
        </a:p>
      </dgm:t>
    </dgm:pt>
    <dgm:pt modelId="{C45297F9-5019-40F1-BC26-11A696317A55}" type="pres">
      <dgm:prSet presAssocID="{43E5C990-BC01-49B2-A495-2065E2B7915D}" presName="nodeFollowingNodes" presStyleLbl="node1" presStyleIdx="2" presStyleCnt="6">
        <dgm:presLayoutVars>
          <dgm:bulletEnabled val="1"/>
        </dgm:presLayoutVars>
      </dgm:prSet>
      <dgm:spPr/>
      <dgm:t>
        <a:bodyPr/>
        <a:lstStyle/>
        <a:p>
          <a:endParaRPr lang="en-GB"/>
        </a:p>
      </dgm:t>
    </dgm:pt>
    <dgm:pt modelId="{62AA2BA5-611F-494C-B1D0-A0921BBFACD9}" type="pres">
      <dgm:prSet presAssocID="{0E076F2D-29B6-4BE6-953B-E02C29A415E1}" presName="nodeFollowingNodes" presStyleLbl="node1" presStyleIdx="3" presStyleCnt="6">
        <dgm:presLayoutVars>
          <dgm:bulletEnabled val="1"/>
        </dgm:presLayoutVars>
      </dgm:prSet>
      <dgm:spPr/>
      <dgm:t>
        <a:bodyPr/>
        <a:lstStyle/>
        <a:p>
          <a:endParaRPr lang="en-GB"/>
        </a:p>
      </dgm:t>
    </dgm:pt>
    <dgm:pt modelId="{E068E2B9-1EF1-481C-B52A-467A3FF42150}" type="pres">
      <dgm:prSet presAssocID="{F93DF7C0-7508-4FA7-A14F-C0833F7989FE}" presName="nodeFollowingNodes" presStyleLbl="node1" presStyleIdx="4" presStyleCnt="6">
        <dgm:presLayoutVars>
          <dgm:bulletEnabled val="1"/>
        </dgm:presLayoutVars>
      </dgm:prSet>
      <dgm:spPr/>
      <dgm:t>
        <a:bodyPr/>
        <a:lstStyle/>
        <a:p>
          <a:endParaRPr lang="en-GB"/>
        </a:p>
      </dgm:t>
    </dgm:pt>
    <dgm:pt modelId="{4526CD32-D2FE-40FD-89A3-A6382E0D23EE}" type="pres">
      <dgm:prSet presAssocID="{03FB6D69-7BBA-457F-A039-23A6E113196A}" presName="nodeFollowingNodes" presStyleLbl="node1" presStyleIdx="5" presStyleCnt="6">
        <dgm:presLayoutVars>
          <dgm:bulletEnabled val="1"/>
        </dgm:presLayoutVars>
      </dgm:prSet>
      <dgm:spPr/>
      <dgm:t>
        <a:bodyPr/>
        <a:lstStyle/>
        <a:p>
          <a:endParaRPr lang="en-GB"/>
        </a:p>
      </dgm:t>
    </dgm:pt>
  </dgm:ptLst>
  <dgm:cxnLst>
    <dgm:cxn modelId="{181D0586-5DCD-460D-8949-1226E4CAD3FD}" srcId="{C5329AFB-59F5-4C94-8FCA-0AB5B31055A1}" destId="{43E5C990-BC01-49B2-A495-2065E2B7915D}" srcOrd="2" destOrd="0" parTransId="{01D1D6A6-C2D8-4610-A779-58AF66FBB451}" sibTransId="{1594A925-F6A3-490F-ADD1-C18404D0FAB9}"/>
    <dgm:cxn modelId="{68FED7DD-1272-499E-8A16-B9D71602DD3D}" type="presOf" srcId="{70938492-2E26-48F7-9EB7-F79362F54C14}" destId="{69EE2C61-6425-4640-909C-00656A7B900D}" srcOrd="0" destOrd="0" presId="urn:microsoft.com/office/officeart/2005/8/layout/cycle3"/>
    <dgm:cxn modelId="{F4A15F0D-97D6-481A-96D1-2E50B1384D6B}" srcId="{C5329AFB-59F5-4C94-8FCA-0AB5B31055A1}" destId="{F93DF7C0-7508-4FA7-A14F-C0833F7989FE}" srcOrd="4" destOrd="0" parTransId="{B2BC54D8-A5CD-4E6E-BF91-9511CB54AA17}" sibTransId="{E20E2F6A-8550-4BB0-8872-F0D8C4ED541C}"/>
    <dgm:cxn modelId="{82D3914E-9474-4D3D-9E29-ADDE9A3579CE}" type="presOf" srcId="{C5329AFB-59F5-4C94-8FCA-0AB5B31055A1}" destId="{A8E25276-E0BD-4887-91AF-277E5BE97D57}" srcOrd="0" destOrd="0" presId="urn:microsoft.com/office/officeart/2005/8/layout/cycle3"/>
    <dgm:cxn modelId="{80AA2B70-355A-4FA4-9FB9-137CD1E9EF85}" srcId="{C5329AFB-59F5-4C94-8FCA-0AB5B31055A1}" destId="{70938492-2E26-48F7-9EB7-F79362F54C14}" srcOrd="0" destOrd="0" parTransId="{74A0347C-F0A9-4598-B564-4F21E463F451}" sibTransId="{1A65F0E2-F1C8-4F9D-8591-A02D69F746E0}"/>
    <dgm:cxn modelId="{BCFE5279-C5AC-46BB-8116-E37A9FBF99ED}" type="presOf" srcId="{0E076F2D-29B6-4BE6-953B-E02C29A415E1}" destId="{62AA2BA5-611F-494C-B1D0-A0921BBFACD9}" srcOrd="0" destOrd="0" presId="urn:microsoft.com/office/officeart/2005/8/layout/cycle3"/>
    <dgm:cxn modelId="{A9377A73-CA5C-4CCF-9352-96A75ADA30C5}" type="presOf" srcId="{1A65F0E2-F1C8-4F9D-8591-A02D69F746E0}" destId="{C057B53F-C3BB-483B-8C8D-2531B5A6F112}" srcOrd="0" destOrd="0" presId="urn:microsoft.com/office/officeart/2005/8/layout/cycle3"/>
    <dgm:cxn modelId="{D5F097AD-0038-4E41-B413-1CD8195BF946}" srcId="{C5329AFB-59F5-4C94-8FCA-0AB5B31055A1}" destId="{03FB6D69-7BBA-457F-A039-23A6E113196A}" srcOrd="5" destOrd="0" parTransId="{774D3DAA-F615-4C6E-8AF1-689BBD15FB8F}" sibTransId="{E470E79C-346C-404A-A9FE-693677EA7448}"/>
    <dgm:cxn modelId="{3A453FAE-2F01-4AC4-A1EC-9E064D6A27CE}" type="presOf" srcId="{11FE78AA-94D0-4EA4-9A04-4CF9DBA8DD9D}" destId="{FBF47795-8134-4B54-AF37-523ED6FDEF9F}" srcOrd="0" destOrd="0" presId="urn:microsoft.com/office/officeart/2005/8/layout/cycle3"/>
    <dgm:cxn modelId="{E41FD284-D900-4DD7-81AD-E4602A9BF6E3}" type="presOf" srcId="{03FB6D69-7BBA-457F-A039-23A6E113196A}" destId="{4526CD32-D2FE-40FD-89A3-A6382E0D23EE}" srcOrd="0" destOrd="0" presId="urn:microsoft.com/office/officeart/2005/8/layout/cycle3"/>
    <dgm:cxn modelId="{19D7469F-FE97-48F7-926E-568DD963073D}" type="presOf" srcId="{F93DF7C0-7508-4FA7-A14F-C0833F7989FE}" destId="{E068E2B9-1EF1-481C-B52A-467A3FF42150}" srcOrd="0" destOrd="0" presId="urn:microsoft.com/office/officeart/2005/8/layout/cycle3"/>
    <dgm:cxn modelId="{1A794471-8DA5-4CD3-807E-28FB1E9B34CC}" srcId="{C5329AFB-59F5-4C94-8FCA-0AB5B31055A1}" destId="{0E076F2D-29B6-4BE6-953B-E02C29A415E1}" srcOrd="3" destOrd="0" parTransId="{A551CB95-F54E-4DC0-B606-CA7CEC79DD20}" sibTransId="{8F2C7463-D012-40AA-818A-30E8BDC68992}"/>
    <dgm:cxn modelId="{B21BF4FE-A866-4BB1-9EC8-D0119E73974A}" srcId="{C5329AFB-59F5-4C94-8FCA-0AB5B31055A1}" destId="{11FE78AA-94D0-4EA4-9A04-4CF9DBA8DD9D}" srcOrd="1" destOrd="0" parTransId="{2DDE25B9-0791-4514-91C3-4E680CC9AB1B}" sibTransId="{97892508-0E46-43AC-8DDB-6B6423E1B22B}"/>
    <dgm:cxn modelId="{42152557-F8D8-44A8-98DA-7980701C870A}" type="presOf" srcId="{43E5C990-BC01-49B2-A495-2065E2B7915D}" destId="{C45297F9-5019-40F1-BC26-11A696317A55}" srcOrd="0" destOrd="0" presId="urn:microsoft.com/office/officeart/2005/8/layout/cycle3"/>
    <dgm:cxn modelId="{8FB0D0BC-7FE1-41C1-9668-65F91D2BEED0}" type="presParOf" srcId="{A8E25276-E0BD-4887-91AF-277E5BE97D57}" destId="{08D60657-85F1-42F6-B1BA-5EEEF4DABB05}" srcOrd="0" destOrd="0" presId="urn:microsoft.com/office/officeart/2005/8/layout/cycle3"/>
    <dgm:cxn modelId="{C0808427-C897-43CC-8EB1-B3D6C8671FFE}" type="presParOf" srcId="{08D60657-85F1-42F6-B1BA-5EEEF4DABB05}" destId="{69EE2C61-6425-4640-909C-00656A7B900D}" srcOrd="0" destOrd="0" presId="urn:microsoft.com/office/officeart/2005/8/layout/cycle3"/>
    <dgm:cxn modelId="{A9A2501E-25CE-44B5-8593-F91DDA5E0F56}" type="presParOf" srcId="{08D60657-85F1-42F6-B1BA-5EEEF4DABB05}" destId="{C057B53F-C3BB-483B-8C8D-2531B5A6F112}" srcOrd="1" destOrd="0" presId="urn:microsoft.com/office/officeart/2005/8/layout/cycle3"/>
    <dgm:cxn modelId="{B800D2CC-16F3-4266-9E02-62F027D32DC6}" type="presParOf" srcId="{08D60657-85F1-42F6-B1BA-5EEEF4DABB05}" destId="{FBF47795-8134-4B54-AF37-523ED6FDEF9F}" srcOrd="2" destOrd="0" presId="urn:microsoft.com/office/officeart/2005/8/layout/cycle3"/>
    <dgm:cxn modelId="{838222F4-39FE-4186-9BF7-30FB92831C2E}" type="presParOf" srcId="{08D60657-85F1-42F6-B1BA-5EEEF4DABB05}" destId="{C45297F9-5019-40F1-BC26-11A696317A55}" srcOrd="3" destOrd="0" presId="urn:microsoft.com/office/officeart/2005/8/layout/cycle3"/>
    <dgm:cxn modelId="{FBAD9A19-D4EF-4DBF-882D-DAEE89C94BF3}" type="presParOf" srcId="{08D60657-85F1-42F6-B1BA-5EEEF4DABB05}" destId="{62AA2BA5-611F-494C-B1D0-A0921BBFACD9}" srcOrd="4" destOrd="0" presId="urn:microsoft.com/office/officeart/2005/8/layout/cycle3"/>
    <dgm:cxn modelId="{E81A3CBA-EB0D-434F-8CA4-CC98095C5732}" type="presParOf" srcId="{08D60657-85F1-42F6-B1BA-5EEEF4DABB05}" destId="{E068E2B9-1EF1-481C-B52A-467A3FF42150}" srcOrd="5" destOrd="0" presId="urn:microsoft.com/office/officeart/2005/8/layout/cycle3"/>
    <dgm:cxn modelId="{C393E429-9EDB-4AA5-8953-828F5CEF4A34}" type="presParOf" srcId="{08D60657-85F1-42F6-B1BA-5EEEF4DABB05}" destId="{4526CD32-D2FE-40FD-89A3-A6382E0D23E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29AFB-59F5-4C94-8FCA-0AB5B31055A1}" type="doc">
      <dgm:prSet loTypeId="urn:microsoft.com/office/officeart/2005/8/layout/cycle3" loCatId="cycle" qsTypeId="urn:microsoft.com/office/officeart/2005/8/quickstyle/simple1" qsCatId="simple" csTypeId="urn:microsoft.com/office/officeart/2005/8/colors/accent3_2" csCatId="accent3" phldr="1"/>
      <dgm:spPr/>
      <dgm:t>
        <a:bodyPr/>
        <a:lstStyle/>
        <a:p>
          <a:endParaRPr lang="en-GB"/>
        </a:p>
      </dgm:t>
    </dgm:pt>
    <dgm:pt modelId="{70938492-2E26-48F7-9EB7-F79362F54C14}">
      <dgm:prSet phldrT="[Text]"/>
      <dgm:spPr/>
      <dgm:t>
        <a:bodyPr/>
        <a:lstStyle/>
        <a:p>
          <a:r>
            <a:rPr lang="en-GB" dirty="0" smtClean="0"/>
            <a:t>Create</a:t>
          </a:r>
          <a:endParaRPr lang="en-GB" dirty="0"/>
        </a:p>
      </dgm:t>
    </dgm:pt>
    <dgm:pt modelId="{74A0347C-F0A9-4598-B564-4F21E463F451}" type="parTrans" cxnId="{80AA2B70-355A-4FA4-9FB9-137CD1E9EF85}">
      <dgm:prSet/>
      <dgm:spPr/>
      <dgm:t>
        <a:bodyPr/>
        <a:lstStyle/>
        <a:p>
          <a:endParaRPr lang="en-GB"/>
        </a:p>
      </dgm:t>
    </dgm:pt>
    <dgm:pt modelId="{1A65F0E2-F1C8-4F9D-8591-A02D69F746E0}" type="sibTrans" cxnId="{80AA2B70-355A-4FA4-9FB9-137CD1E9EF85}">
      <dgm:prSet/>
      <dgm:spPr/>
      <dgm:t>
        <a:bodyPr/>
        <a:lstStyle/>
        <a:p>
          <a:endParaRPr lang="en-GB"/>
        </a:p>
      </dgm:t>
    </dgm:pt>
    <dgm:pt modelId="{11FE78AA-94D0-4EA4-9A04-4CF9DBA8DD9D}">
      <dgm:prSet phldrT="[Text]"/>
      <dgm:spPr/>
      <dgm:t>
        <a:bodyPr/>
        <a:lstStyle/>
        <a:p>
          <a:r>
            <a:rPr lang="en-GB" dirty="0" smtClean="0"/>
            <a:t>Document</a:t>
          </a:r>
          <a:endParaRPr lang="en-GB" dirty="0"/>
        </a:p>
      </dgm:t>
    </dgm:pt>
    <dgm:pt modelId="{2DDE25B9-0791-4514-91C3-4E680CC9AB1B}" type="parTrans" cxnId="{B21BF4FE-A866-4BB1-9EC8-D0119E73974A}">
      <dgm:prSet/>
      <dgm:spPr/>
      <dgm:t>
        <a:bodyPr/>
        <a:lstStyle/>
        <a:p>
          <a:endParaRPr lang="en-GB"/>
        </a:p>
      </dgm:t>
    </dgm:pt>
    <dgm:pt modelId="{97892508-0E46-43AC-8DDB-6B6423E1B22B}" type="sibTrans" cxnId="{B21BF4FE-A866-4BB1-9EC8-D0119E73974A}">
      <dgm:prSet/>
      <dgm:spPr/>
      <dgm:t>
        <a:bodyPr/>
        <a:lstStyle/>
        <a:p>
          <a:endParaRPr lang="en-GB"/>
        </a:p>
      </dgm:t>
    </dgm:pt>
    <dgm:pt modelId="{43E5C990-BC01-49B2-A495-2065E2B7915D}">
      <dgm:prSet phldrT="[Text]"/>
      <dgm:spPr/>
      <dgm:t>
        <a:bodyPr/>
        <a:lstStyle/>
        <a:p>
          <a:r>
            <a:rPr lang="en-GB" dirty="0" smtClean="0"/>
            <a:t>Use</a:t>
          </a:r>
          <a:endParaRPr lang="en-GB" dirty="0"/>
        </a:p>
      </dgm:t>
    </dgm:pt>
    <dgm:pt modelId="{01D1D6A6-C2D8-4610-A779-58AF66FBB451}" type="parTrans" cxnId="{181D0586-5DCD-460D-8949-1226E4CAD3FD}">
      <dgm:prSet/>
      <dgm:spPr/>
      <dgm:t>
        <a:bodyPr/>
        <a:lstStyle/>
        <a:p>
          <a:endParaRPr lang="en-GB"/>
        </a:p>
      </dgm:t>
    </dgm:pt>
    <dgm:pt modelId="{1594A925-F6A3-490F-ADD1-C18404D0FAB9}" type="sibTrans" cxnId="{181D0586-5DCD-460D-8949-1226E4CAD3FD}">
      <dgm:prSet/>
      <dgm:spPr/>
      <dgm:t>
        <a:bodyPr/>
        <a:lstStyle/>
        <a:p>
          <a:endParaRPr lang="en-GB"/>
        </a:p>
      </dgm:t>
    </dgm:pt>
    <dgm:pt modelId="{F93DF7C0-7508-4FA7-A14F-C0833F7989FE}">
      <dgm:prSet phldrT="[Text]"/>
      <dgm:spPr/>
      <dgm:t>
        <a:bodyPr/>
        <a:lstStyle/>
        <a:p>
          <a:r>
            <a:rPr lang="en-GB" dirty="0" smtClean="0"/>
            <a:t>Share</a:t>
          </a:r>
          <a:endParaRPr lang="en-GB" dirty="0"/>
        </a:p>
      </dgm:t>
    </dgm:pt>
    <dgm:pt modelId="{B2BC54D8-A5CD-4E6E-BF91-9511CB54AA17}" type="parTrans" cxnId="{F4A15F0D-97D6-481A-96D1-2E50B1384D6B}">
      <dgm:prSet/>
      <dgm:spPr/>
      <dgm:t>
        <a:bodyPr/>
        <a:lstStyle/>
        <a:p>
          <a:endParaRPr lang="en-GB"/>
        </a:p>
      </dgm:t>
    </dgm:pt>
    <dgm:pt modelId="{E20E2F6A-8550-4BB0-8872-F0D8C4ED541C}" type="sibTrans" cxnId="{F4A15F0D-97D6-481A-96D1-2E50B1384D6B}">
      <dgm:prSet/>
      <dgm:spPr/>
      <dgm:t>
        <a:bodyPr/>
        <a:lstStyle/>
        <a:p>
          <a:endParaRPr lang="en-GB"/>
        </a:p>
      </dgm:t>
    </dgm:pt>
    <dgm:pt modelId="{03FB6D69-7BBA-457F-A039-23A6E113196A}">
      <dgm:prSet phldrT="[Text]"/>
      <dgm:spPr/>
      <dgm:t>
        <a:bodyPr/>
        <a:lstStyle/>
        <a:p>
          <a:r>
            <a:rPr lang="en-GB" dirty="0" smtClean="0"/>
            <a:t>Preserve</a:t>
          </a:r>
          <a:endParaRPr lang="en-GB" dirty="0"/>
        </a:p>
      </dgm:t>
    </dgm:pt>
    <dgm:pt modelId="{774D3DAA-F615-4C6E-8AF1-689BBD15FB8F}" type="parTrans" cxnId="{D5F097AD-0038-4E41-B413-1CD8195BF946}">
      <dgm:prSet/>
      <dgm:spPr/>
      <dgm:t>
        <a:bodyPr/>
        <a:lstStyle/>
        <a:p>
          <a:endParaRPr lang="en-GB"/>
        </a:p>
      </dgm:t>
    </dgm:pt>
    <dgm:pt modelId="{E470E79C-346C-404A-A9FE-693677EA7448}" type="sibTrans" cxnId="{D5F097AD-0038-4E41-B413-1CD8195BF946}">
      <dgm:prSet/>
      <dgm:spPr/>
      <dgm:t>
        <a:bodyPr/>
        <a:lstStyle/>
        <a:p>
          <a:endParaRPr lang="en-GB"/>
        </a:p>
      </dgm:t>
    </dgm:pt>
    <dgm:pt modelId="{0E076F2D-29B6-4BE6-953B-E02C29A415E1}">
      <dgm:prSet phldrT="[Text]"/>
      <dgm:spPr/>
      <dgm:t>
        <a:bodyPr/>
        <a:lstStyle/>
        <a:p>
          <a:r>
            <a:rPr lang="en-GB" dirty="0" smtClean="0"/>
            <a:t>Store</a:t>
          </a:r>
          <a:endParaRPr lang="en-GB" dirty="0"/>
        </a:p>
      </dgm:t>
    </dgm:pt>
    <dgm:pt modelId="{A551CB95-F54E-4DC0-B606-CA7CEC79DD20}" type="parTrans" cxnId="{1A794471-8DA5-4CD3-807E-28FB1E9B34CC}">
      <dgm:prSet/>
      <dgm:spPr/>
      <dgm:t>
        <a:bodyPr/>
        <a:lstStyle/>
        <a:p>
          <a:endParaRPr lang="en-GB"/>
        </a:p>
      </dgm:t>
    </dgm:pt>
    <dgm:pt modelId="{8F2C7463-D012-40AA-818A-30E8BDC68992}" type="sibTrans" cxnId="{1A794471-8DA5-4CD3-807E-28FB1E9B34CC}">
      <dgm:prSet/>
      <dgm:spPr/>
      <dgm:t>
        <a:bodyPr/>
        <a:lstStyle/>
        <a:p>
          <a:endParaRPr lang="en-GB"/>
        </a:p>
      </dgm:t>
    </dgm:pt>
    <dgm:pt modelId="{A8E25276-E0BD-4887-91AF-277E5BE97D57}" type="pres">
      <dgm:prSet presAssocID="{C5329AFB-59F5-4C94-8FCA-0AB5B31055A1}" presName="Name0" presStyleCnt="0">
        <dgm:presLayoutVars>
          <dgm:dir/>
          <dgm:resizeHandles val="exact"/>
        </dgm:presLayoutVars>
      </dgm:prSet>
      <dgm:spPr/>
      <dgm:t>
        <a:bodyPr/>
        <a:lstStyle/>
        <a:p>
          <a:endParaRPr lang="en-GB"/>
        </a:p>
      </dgm:t>
    </dgm:pt>
    <dgm:pt modelId="{08D60657-85F1-42F6-B1BA-5EEEF4DABB05}" type="pres">
      <dgm:prSet presAssocID="{C5329AFB-59F5-4C94-8FCA-0AB5B31055A1}" presName="cycle" presStyleCnt="0"/>
      <dgm:spPr/>
      <dgm:t>
        <a:bodyPr/>
        <a:lstStyle/>
        <a:p>
          <a:endParaRPr lang="en-GB"/>
        </a:p>
      </dgm:t>
    </dgm:pt>
    <dgm:pt modelId="{69EE2C61-6425-4640-909C-00656A7B900D}" type="pres">
      <dgm:prSet presAssocID="{70938492-2E26-48F7-9EB7-F79362F54C14}" presName="nodeFirstNode" presStyleLbl="node1" presStyleIdx="0" presStyleCnt="6" custRadScaleRad="153728" custRadScaleInc="-24421">
        <dgm:presLayoutVars>
          <dgm:bulletEnabled val="1"/>
        </dgm:presLayoutVars>
      </dgm:prSet>
      <dgm:spPr/>
      <dgm:t>
        <a:bodyPr/>
        <a:lstStyle/>
        <a:p>
          <a:endParaRPr lang="en-GB"/>
        </a:p>
      </dgm:t>
    </dgm:pt>
    <dgm:pt modelId="{C057B53F-C3BB-483B-8C8D-2531B5A6F112}" type="pres">
      <dgm:prSet presAssocID="{1A65F0E2-F1C8-4F9D-8591-A02D69F746E0}" presName="sibTransFirstNode" presStyleLbl="bgShp" presStyleIdx="0" presStyleCnt="1"/>
      <dgm:spPr/>
      <dgm:t>
        <a:bodyPr/>
        <a:lstStyle/>
        <a:p>
          <a:endParaRPr lang="en-GB"/>
        </a:p>
      </dgm:t>
    </dgm:pt>
    <dgm:pt modelId="{FBF47795-8134-4B54-AF37-523ED6FDEF9F}" type="pres">
      <dgm:prSet presAssocID="{11FE78AA-94D0-4EA4-9A04-4CF9DBA8DD9D}" presName="nodeFollowingNodes" presStyleLbl="node1" presStyleIdx="1" presStyleCnt="6">
        <dgm:presLayoutVars>
          <dgm:bulletEnabled val="1"/>
        </dgm:presLayoutVars>
      </dgm:prSet>
      <dgm:spPr/>
      <dgm:t>
        <a:bodyPr/>
        <a:lstStyle/>
        <a:p>
          <a:endParaRPr lang="en-GB"/>
        </a:p>
      </dgm:t>
    </dgm:pt>
    <dgm:pt modelId="{C45297F9-5019-40F1-BC26-11A696317A55}" type="pres">
      <dgm:prSet presAssocID="{43E5C990-BC01-49B2-A495-2065E2B7915D}" presName="nodeFollowingNodes" presStyleLbl="node1" presStyleIdx="2" presStyleCnt="6">
        <dgm:presLayoutVars>
          <dgm:bulletEnabled val="1"/>
        </dgm:presLayoutVars>
      </dgm:prSet>
      <dgm:spPr/>
      <dgm:t>
        <a:bodyPr/>
        <a:lstStyle/>
        <a:p>
          <a:endParaRPr lang="en-GB"/>
        </a:p>
      </dgm:t>
    </dgm:pt>
    <dgm:pt modelId="{62AA2BA5-611F-494C-B1D0-A0921BBFACD9}" type="pres">
      <dgm:prSet presAssocID="{0E076F2D-29B6-4BE6-953B-E02C29A415E1}" presName="nodeFollowingNodes" presStyleLbl="node1" presStyleIdx="3" presStyleCnt="6">
        <dgm:presLayoutVars>
          <dgm:bulletEnabled val="1"/>
        </dgm:presLayoutVars>
      </dgm:prSet>
      <dgm:spPr/>
      <dgm:t>
        <a:bodyPr/>
        <a:lstStyle/>
        <a:p>
          <a:endParaRPr lang="en-GB"/>
        </a:p>
      </dgm:t>
    </dgm:pt>
    <dgm:pt modelId="{E068E2B9-1EF1-481C-B52A-467A3FF42150}" type="pres">
      <dgm:prSet presAssocID="{F93DF7C0-7508-4FA7-A14F-C0833F7989FE}" presName="nodeFollowingNodes" presStyleLbl="node1" presStyleIdx="4" presStyleCnt="6">
        <dgm:presLayoutVars>
          <dgm:bulletEnabled val="1"/>
        </dgm:presLayoutVars>
      </dgm:prSet>
      <dgm:spPr/>
      <dgm:t>
        <a:bodyPr/>
        <a:lstStyle/>
        <a:p>
          <a:endParaRPr lang="en-GB"/>
        </a:p>
      </dgm:t>
    </dgm:pt>
    <dgm:pt modelId="{4526CD32-D2FE-40FD-89A3-A6382E0D23EE}" type="pres">
      <dgm:prSet presAssocID="{03FB6D69-7BBA-457F-A039-23A6E113196A}" presName="nodeFollowingNodes" presStyleLbl="node1" presStyleIdx="5" presStyleCnt="6">
        <dgm:presLayoutVars>
          <dgm:bulletEnabled val="1"/>
        </dgm:presLayoutVars>
      </dgm:prSet>
      <dgm:spPr/>
      <dgm:t>
        <a:bodyPr/>
        <a:lstStyle/>
        <a:p>
          <a:endParaRPr lang="en-GB"/>
        </a:p>
      </dgm:t>
    </dgm:pt>
  </dgm:ptLst>
  <dgm:cxnLst>
    <dgm:cxn modelId="{7CF4C519-A2EF-4FE0-8553-0D73A9DAFA91}" type="presOf" srcId="{43E5C990-BC01-49B2-A495-2065E2B7915D}" destId="{C45297F9-5019-40F1-BC26-11A696317A55}" srcOrd="0" destOrd="0" presId="urn:microsoft.com/office/officeart/2005/8/layout/cycle3"/>
    <dgm:cxn modelId="{181D0586-5DCD-460D-8949-1226E4CAD3FD}" srcId="{C5329AFB-59F5-4C94-8FCA-0AB5B31055A1}" destId="{43E5C990-BC01-49B2-A495-2065E2B7915D}" srcOrd="2" destOrd="0" parTransId="{01D1D6A6-C2D8-4610-A779-58AF66FBB451}" sibTransId="{1594A925-F6A3-490F-ADD1-C18404D0FAB9}"/>
    <dgm:cxn modelId="{27E7E395-3F0A-4F66-A5DD-74BFC99CFCA9}" type="presOf" srcId="{70938492-2E26-48F7-9EB7-F79362F54C14}" destId="{69EE2C61-6425-4640-909C-00656A7B900D}" srcOrd="0" destOrd="0" presId="urn:microsoft.com/office/officeart/2005/8/layout/cycle3"/>
    <dgm:cxn modelId="{33FD4D76-E979-462E-A417-D7DBB3BAFC6A}" type="presOf" srcId="{03FB6D69-7BBA-457F-A039-23A6E113196A}" destId="{4526CD32-D2FE-40FD-89A3-A6382E0D23EE}" srcOrd="0" destOrd="0" presId="urn:microsoft.com/office/officeart/2005/8/layout/cycle3"/>
    <dgm:cxn modelId="{A924B6D2-B398-4388-BA26-1876B3620BE0}" type="presOf" srcId="{11FE78AA-94D0-4EA4-9A04-4CF9DBA8DD9D}" destId="{FBF47795-8134-4B54-AF37-523ED6FDEF9F}" srcOrd="0" destOrd="0" presId="urn:microsoft.com/office/officeart/2005/8/layout/cycle3"/>
    <dgm:cxn modelId="{6F1C4BA8-57DA-4450-A67E-D0F7A963630F}" type="presOf" srcId="{1A65F0E2-F1C8-4F9D-8591-A02D69F746E0}" destId="{C057B53F-C3BB-483B-8C8D-2531B5A6F112}" srcOrd="0" destOrd="0" presId="urn:microsoft.com/office/officeart/2005/8/layout/cycle3"/>
    <dgm:cxn modelId="{24660D60-415A-47A0-B2BD-94D1D77B52FD}" type="presOf" srcId="{0E076F2D-29B6-4BE6-953B-E02C29A415E1}" destId="{62AA2BA5-611F-494C-B1D0-A0921BBFACD9}" srcOrd="0" destOrd="0" presId="urn:microsoft.com/office/officeart/2005/8/layout/cycle3"/>
    <dgm:cxn modelId="{F4A15F0D-97D6-481A-96D1-2E50B1384D6B}" srcId="{C5329AFB-59F5-4C94-8FCA-0AB5B31055A1}" destId="{F93DF7C0-7508-4FA7-A14F-C0833F7989FE}" srcOrd="4" destOrd="0" parTransId="{B2BC54D8-A5CD-4E6E-BF91-9511CB54AA17}" sibTransId="{E20E2F6A-8550-4BB0-8872-F0D8C4ED541C}"/>
    <dgm:cxn modelId="{80AA2B70-355A-4FA4-9FB9-137CD1E9EF85}" srcId="{C5329AFB-59F5-4C94-8FCA-0AB5B31055A1}" destId="{70938492-2E26-48F7-9EB7-F79362F54C14}" srcOrd="0" destOrd="0" parTransId="{74A0347C-F0A9-4598-B564-4F21E463F451}" sibTransId="{1A65F0E2-F1C8-4F9D-8591-A02D69F746E0}"/>
    <dgm:cxn modelId="{D5F097AD-0038-4E41-B413-1CD8195BF946}" srcId="{C5329AFB-59F5-4C94-8FCA-0AB5B31055A1}" destId="{03FB6D69-7BBA-457F-A039-23A6E113196A}" srcOrd="5" destOrd="0" parTransId="{774D3DAA-F615-4C6E-8AF1-689BBD15FB8F}" sibTransId="{E470E79C-346C-404A-A9FE-693677EA7448}"/>
    <dgm:cxn modelId="{5B272A03-5E9B-4D10-B7D8-6E8B121D79B2}" type="presOf" srcId="{C5329AFB-59F5-4C94-8FCA-0AB5B31055A1}" destId="{A8E25276-E0BD-4887-91AF-277E5BE97D57}" srcOrd="0" destOrd="0" presId="urn:microsoft.com/office/officeart/2005/8/layout/cycle3"/>
    <dgm:cxn modelId="{1A794471-8DA5-4CD3-807E-28FB1E9B34CC}" srcId="{C5329AFB-59F5-4C94-8FCA-0AB5B31055A1}" destId="{0E076F2D-29B6-4BE6-953B-E02C29A415E1}" srcOrd="3" destOrd="0" parTransId="{A551CB95-F54E-4DC0-B606-CA7CEC79DD20}" sibTransId="{8F2C7463-D012-40AA-818A-30E8BDC68992}"/>
    <dgm:cxn modelId="{3CD1FB62-A5AE-4CCD-9732-FB446BED8144}" type="presOf" srcId="{F93DF7C0-7508-4FA7-A14F-C0833F7989FE}" destId="{E068E2B9-1EF1-481C-B52A-467A3FF42150}" srcOrd="0" destOrd="0" presId="urn:microsoft.com/office/officeart/2005/8/layout/cycle3"/>
    <dgm:cxn modelId="{B21BF4FE-A866-4BB1-9EC8-D0119E73974A}" srcId="{C5329AFB-59F5-4C94-8FCA-0AB5B31055A1}" destId="{11FE78AA-94D0-4EA4-9A04-4CF9DBA8DD9D}" srcOrd="1" destOrd="0" parTransId="{2DDE25B9-0791-4514-91C3-4E680CC9AB1B}" sibTransId="{97892508-0E46-43AC-8DDB-6B6423E1B22B}"/>
    <dgm:cxn modelId="{8829940A-8338-458E-8E25-970D75349607}" type="presParOf" srcId="{A8E25276-E0BD-4887-91AF-277E5BE97D57}" destId="{08D60657-85F1-42F6-B1BA-5EEEF4DABB05}" srcOrd="0" destOrd="0" presId="urn:microsoft.com/office/officeart/2005/8/layout/cycle3"/>
    <dgm:cxn modelId="{35662EED-1FDF-4598-BD28-3CA61BC3D2DF}" type="presParOf" srcId="{08D60657-85F1-42F6-B1BA-5EEEF4DABB05}" destId="{69EE2C61-6425-4640-909C-00656A7B900D}" srcOrd="0" destOrd="0" presId="urn:microsoft.com/office/officeart/2005/8/layout/cycle3"/>
    <dgm:cxn modelId="{15BBA31B-B1A2-4078-BE4C-529DF96855B6}" type="presParOf" srcId="{08D60657-85F1-42F6-B1BA-5EEEF4DABB05}" destId="{C057B53F-C3BB-483B-8C8D-2531B5A6F112}" srcOrd="1" destOrd="0" presId="urn:microsoft.com/office/officeart/2005/8/layout/cycle3"/>
    <dgm:cxn modelId="{0C96124C-900B-4BEF-A101-9ED98D78E5DE}" type="presParOf" srcId="{08D60657-85F1-42F6-B1BA-5EEEF4DABB05}" destId="{FBF47795-8134-4B54-AF37-523ED6FDEF9F}" srcOrd="2" destOrd="0" presId="urn:microsoft.com/office/officeart/2005/8/layout/cycle3"/>
    <dgm:cxn modelId="{923FE851-2F9B-415F-B853-C3BB0860E0E3}" type="presParOf" srcId="{08D60657-85F1-42F6-B1BA-5EEEF4DABB05}" destId="{C45297F9-5019-40F1-BC26-11A696317A55}" srcOrd="3" destOrd="0" presId="urn:microsoft.com/office/officeart/2005/8/layout/cycle3"/>
    <dgm:cxn modelId="{551DE8F2-AD55-4DEE-8A92-9559107AC6A3}" type="presParOf" srcId="{08D60657-85F1-42F6-B1BA-5EEEF4DABB05}" destId="{62AA2BA5-611F-494C-B1D0-A0921BBFACD9}" srcOrd="4" destOrd="0" presId="urn:microsoft.com/office/officeart/2005/8/layout/cycle3"/>
    <dgm:cxn modelId="{CA4FCFDF-E922-48C9-A7BC-0BA601D889BD}" type="presParOf" srcId="{08D60657-85F1-42F6-B1BA-5EEEF4DABB05}" destId="{E068E2B9-1EF1-481C-B52A-467A3FF42150}" srcOrd="5" destOrd="0" presId="urn:microsoft.com/office/officeart/2005/8/layout/cycle3"/>
    <dgm:cxn modelId="{7686CC19-600C-4DCA-8F46-D294014F75B8}" type="presParOf" srcId="{08D60657-85F1-42F6-B1BA-5EEEF4DABB05}" destId="{4526CD32-D2FE-40FD-89A3-A6382E0D23EE}" srcOrd="6"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329AFB-59F5-4C94-8FCA-0AB5B31055A1}" type="doc">
      <dgm:prSet loTypeId="urn:microsoft.com/office/officeart/2005/8/layout/cycle3" loCatId="cycle" qsTypeId="urn:microsoft.com/office/officeart/2005/8/quickstyle/simple1" qsCatId="simple" csTypeId="urn:microsoft.com/office/officeart/2005/8/colors/accent3_2" csCatId="accent3" phldr="1"/>
      <dgm:spPr/>
      <dgm:t>
        <a:bodyPr/>
        <a:lstStyle/>
        <a:p>
          <a:endParaRPr lang="en-GB"/>
        </a:p>
      </dgm:t>
    </dgm:pt>
    <dgm:pt modelId="{70938492-2E26-48F7-9EB7-F79362F54C14}">
      <dgm:prSet phldrT="[Text]"/>
      <dgm:spPr>
        <a:xfrm>
          <a:off x="1338899" y="965"/>
          <a:ext cx="1083690" cy="541845"/>
        </a:xfrm>
        <a:prstGeom prst="roundRect">
          <a:avLst/>
        </a:prstGeom>
        <a:solidFill>
          <a:srgbClr val="726056">
            <a:hueOff val="0"/>
            <a:satOff val="0"/>
            <a:lumOff val="0"/>
            <a:alphaOff val="0"/>
          </a:srgbClr>
        </a:solidFill>
        <a:ln w="26425"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Create</a:t>
          </a:r>
          <a:endParaRPr lang="en-GB" dirty="0">
            <a:solidFill>
              <a:srgbClr val="FFFFFF"/>
            </a:solidFill>
            <a:latin typeface="Arial"/>
            <a:ea typeface="+mn-ea"/>
            <a:cs typeface="+mn-cs"/>
          </a:endParaRPr>
        </a:p>
      </dgm:t>
    </dgm:pt>
    <dgm:pt modelId="{74A0347C-F0A9-4598-B564-4F21E463F451}" type="parTrans" cxnId="{80AA2B70-355A-4FA4-9FB9-137CD1E9EF85}">
      <dgm:prSet/>
      <dgm:spPr/>
      <dgm:t>
        <a:bodyPr/>
        <a:lstStyle/>
        <a:p>
          <a:endParaRPr lang="en-GB"/>
        </a:p>
      </dgm:t>
    </dgm:pt>
    <dgm:pt modelId="{1A65F0E2-F1C8-4F9D-8591-A02D69F746E0}" type="sibTrans" cxnId="{80AA2B70-355A-4FA4-9FB9-137CD1E9EF85}">
      <dgm:prSet/>
      <dgm:spPr>
        <a:xfrm>
          <a:off x="352552" y="-4650"/>
          <a:ext cx="3056384" cy="3056384"/>
        </a:xfrm>
        <a:prstGeom prst="circularArrow">
          <a:avLst>
            <a:gd name="adj1" fmla="val 5274"/>
            <a:gd name="adj2" fmla="val 312630"/>
            <a:gd name="adj3" fmla="val 14346319"/>
            <a:gd name="adj4" fmla="val 17058185"/>
            <a:gd name="adj5" fmla="val 5477"/>
          </a:avLst>
        </a:prstGeom>
        <a:solidFill>
          <a:srgbClr val="726056">
            <a:tint val="40000"/>
            <a:hueOff val="0"/>
            <a:satOff val="0"/>
            <a:lumOff val="0"/>
            <a:alphaOff val="0"/>
          </a:srgbClr>
        </a:solidFill>
        <a:ln>
          <a:noFill/>
        </a:ln>
        <a:effectLst/>
      </dgm:spPr>
      <dgm:t>
        <a:bodyPr/>
        <a:lstStyle/>
        <a:p>
          <a:endParaRPr lang="en-GB"/>
        </a:p>
      </dgm:t>
    </dgm:pt>
    <dgm:pt modelId="{11FE78AA-94D0-4EA4-9A04-4CF9DBA8DD9D}">
      <dgm:prSet phldrT="[Text]"/>
      <dgm:spPr>
        <a:xfrm>
          <a:off x="2415990" y="621289"/>
          <a:ext cx="1083690" cy="541845"/>
        </a:xfrm>
        <a:prstGeom prst="roundRect">
          <a:avLst/>
        </a:prstGeom>
        <a:solidFill>
          <a:srgbClr val="726056">
            <a:hueOff val="0"/>
            <a:satOff val="0"/>
            <a:lumOff val="0"/>
            <a:alphaOff val="0"/>
          </a:srgbClr>
        </a:solidFill>
        <a:ln w="26425"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Document</a:t>
          </a:r>
          <a:endParaRPr lang="en-GB" dirty="0">
            <a:solidFill>
              <a:srgbClr val="FFFFFF"/>
            </a:solidFill>
            <a:latin typeface="Arial"/>
            <a:ea typeface="+mn-ea"/>
            <a:cs typeface="+mn-cs"/>
          </a:endParaRPr>
        </a:p>
      </dgm:t>
    </dgm:pt>
    <dgm:pt modelId="{2DDE25B9-0791-4514-91C3-4E680CC9AB1B}" type="parTrans" cxnId="{B21BF4FE-A866-4BB1-9EC8-D0119E73974A}">
      <dgm:prSet/>
      <dgm:spPr/>
      <dgm:t>
        <a:bodyPr/>
        <a:lstStyle/>
        <a:p>
          <a:endParaRPr lang="en-GB"/>
        </a:p>
      </dgm:t>
    </dgm:pt>
    <dgm:pt modelId="{97892508-0E46-43AC-8DDB-6B6423E1B22B}" type="sibTrans" cxnId="{B21BF4FE-A866-4BB1-9EC8-D0119E73974A}">
      <dgm:prSet/>
      <dgm:spPr/>
      <dgm:t>
        <a:bodyPr/>
        <a:lstStyle/>
        <a:p>
          <a:endParaRPr lang="en-GB"/>
        </a:p>
      </dgm:t>
    </dgm:pt>
    <dgm:pt modelId="{43E5C990-BC01-49B2-A495-2065E2B7915D}">
      <dgm:prSet phldrT="[Text]"/>
      <dgm:spPr>
        <a:xfrm>
          <a:off x="2415990" y="1861201"/>
          <a:ext cx="1083690" cy="541845"/>
        </a:xfrm>
        <a:prstGeom prst="roundRect">
          <a:avLst/>
        </a:prstGeom>
        <a:solidFill>
          <a:srgbClr val="726056">
            <a:hueOff val="0"/>
            <a:satOff val="0"/>
            <a:lumOff val="0"/>
            <a:alphaOff val="0"/>
          </a:srgbClr>
        </a:solidFill>
        <a:ln w="26425"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Use</a:t>
          </a:r>
          <a:endParaRPr lang="en-GB" dirty="0">
            <a:solidFill>
              <a:srgbClr val="FFFFFF"/>
            </a:solidFill>
            <a:latin typeface="Arial"/>
            <a:ea typeface="+mn-ea"/>
            <a:cs typeface="+mn-cs"/>
          </a:endParaRPr>
        </a:p>
      </dgm:t>
    </dgm:pt>
    <dgm:pt modelId="{01D1D6A6-C2D8-4610-A779-58AF66FBB451}" type="parTrans" cxnId="{181D0586-5DCD-460D-8949-1226E4CAD3FD}">
      <dgm:prSet/>
      <dgm:spPr/>
      <dgm:t>
        <a:bodyPr/>
        <a:lstStyle/>
        <a:p>
          <a:endParaRPr lang="en-GB"/>
        </a:p>
      </dgm:t>
    </dgm:pt>
    <dgm:pt modelId="{1594A925-F6A3-490F-ADD1-C18404D0FAB9}" type="sibTrans" cxnId="{181D0586-5DCD-460D-8949-1226E4CAD3FD}">
      <dgm:prSet/>
      <dgm:spPr/>
      <dgm:t>
        <a:bodyPr/>
        <a:lstStyle/>
        <a:p>
          <a:endParaRPr lang="en-GB"/>
        </a:p>
      </dgm:t>
    </dgm:pt>
    <dgm:pt modelId="{F93DF7C0-7508-4FA7-A14F-C0833F7989FE}">
      <dgm:prSet phldrT="[Text]"/>
      <dgm:spPr>
        <a:xfrm>
          <a:off x="268398" y="1861201"/>
          <a:ext cx="1083690" cy="541845"/>
        </a:xfrm>
        <a:prstGeom prst="roundRect">
          <a:avLst/>
        </a:prstGeom>
        <a:solidFill>
          <a:srgbClr val="726056">
            <a:hueOff val="0"/>
            <a:satOff val="0"/>
            <a:lumOff val="0"/>
            <a:alphaOff val="0"/>
          </a:srgbClr>
        </a:solidFill>
        <a:ln w="26425"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Share</a:t>
          </a:r>
          <a:endParaRPr lang="en-GB" dirty="0">
            <a:solidFill>
              <a:srgbClr val="FFFFFF"/>
            </a:solidFill>
            <a:latin typeface="Arial"/>
            <a:ea typeface="+mn-ea"/>
            <a:cs typeface="+mn-cs"/>
          </a:endParaRPr>
        </a:p>
      </dgm:t>
    </dgm:pt>
    <dgm:pt modelId="{B2BC54D8-A5CD-4E6E-BF91-9511CB54AA17}" type="parTrans" cxnId="{F4A15F0D-97D6-481A-96D1-2E50B1384D6B}">
      <dgm:prSet/>
      <dgm:spPr/>
      <dgm:t>
        <a:bodyPr/>
        <a:lstStyle/>
        <a:p>
          <a:endParaRPr lang="en-GB"/>
        </a:p>
      </dgm:t>
    </dgm:pt>
    <dgm:pt modelId="{E20E2F6A-8550-4BB0-8872-F0D8C4ED541C}" type="sibTrans" cxnId="{F4A15F0D-97D6-481A-96D1-2E50B1384D6B}">
      <dgm:prSet/>
      <dgm:spPr/>
      <dgm:t>
        <a:bodyPr/>
        <a:lstStyle/>
        <a:p>
          <a:endParaRPr lang="en-GB"/>
        </a:p>
      </dgm:t>
    </dgm:pt>
    <dgm:pt modelId="{03FB6D69-7BBA-457F-A039-23A6E113196A}">
      <dgm:prSet phldrT="[Text]"/>
      <dgm:spPr>
        <a:xfrm>
          <a:off x="268398" y="621289"/>
          <a:ext cx="1083690" cy="541845"/>
        </a:xfrm>
        <a:prstGeom prst="roundRect">
          <a:avLst/>
        </a:prstGeom>
        <a:solidFill>
          <a:srgbClr val="726056">
            <a:hueOff val="0"/>
            <a:satOff val="0"/>
            <a:lumOff val="0"/>
            <a:alphaOff val="0"/>
          </a:srgbClr>
        </a:solidFill>
        <a:ln w="26425"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Preserve</a:t>
          </a:r>
          <a:endParaRPr lang="en-GB" dirty="0">
            <a:solidFill>
              <a:srgbClr val="FFFFFF"/>
            </a:solidFill>
            <a:latin typeface="Arial"/>
            <a:ea typeface="+mn-ea"/>
            <a:cs typeface="+mn-cs"/>
          </a:endParaRPr>
        </a:p>
      </dgm:t>
    </dgm:pt>
    <dgm:pt modelId="{774D3DAA-F615-4C6E-8AF1-689BBD15FB8F}" type="parTrans" cxnId="{D5F097AD-0038-4E41-B413-1CD8195BF946}">
      <dgm:prSet/>
      <dgm:spPr/>
      <dgm:t>
        <a:bodyPr/>
        <a:lstStyle/>
        <a:p>
          <a:endParaRPr lang="en-GB"/>
        </a:p>
      </dgm:t>
    </dgm:pt>
    <dgm:pt modelId="{E470E79C-346C-404A-A9FE-693677EA7448}" type="sibTrans" cxnId="{D5F097AD-0038-4E41-B413-1CD8195BF946}">
      <dgm:prSet/>
      <dgm:spPr/>
      <dgm:t>
        <a:bodyPr/>
        <a:lstStyle/>
        <a:p>
          <a:endParaRPr lang="en-GB"/>
        </a:p>
      </dgm:t>
    </dgm:pt>
    <dgm:pt modelId="{0E076F2D-29B6-4BE6-953B-E02C29A415E1}">
      <dgm:prSet phldrT="[Text]"/>
      <dgm:spPr>
        <a:xfrm>
          <a:off x="1342194" y="2481157"/>
          <a:ext cx="1083690" cy="541845"/>
        </a:xfrm>
        <a:prstGeom prst="roundRect">
          <a:avLst/>
        </a:prstGeom>
        <a:solidFill>
          <a:srgbClr val="726056">
            <a:hueOff val="0"/>
            <a:satOff val="0"/>
            <a:lumOff val="0"/>
            <a:alphaOff val="0"/>
          </a:srgbClr>
        </a:solidFill>
        <a:ln w="26425" cap="flat" cmpd="sng" algn="ctr">
          <a:solidFill>
            <a:srgbClr val="FFFFFF">
              <a:hueOff val="0"/>
              <a:satOff val="0"/>
              <a:lumOff val="0"/>
              <a:alphaOff val="0"/>
            </a:srgbClr>
          </a:solidFill>
          <a:prstDash val="solid"/>
        </a:ln>
        <a:effectLst/>
      </dgm:spPr>
      <dgm:t>
        <a:bodyPr/>
        <a:lstStyle/>
        <a:p>
          <a:r>
            <a:rPr lang="en-GB" dirty="0" smtClean="0">
              <a:solidFill>
                <a:srgbClr val="FFFFFF"/>
              </a:solidFill>
              <a:latin typeface="Arial"/>
              <a:ea typeface="+mn-ea"/>
              <a:cs typeface="+mn-cs"/>
            </a:rPr>
            <a:t>Store</a:t>
          </a:r>
          <a:endParaRPr lang="en-GB" dirty="0">
            <a:solidFill>
              <a:srgbClr val="FFFFFF"/>
            </a:solidFill>
            <a:latin typeface="Arial"/>
            <a:ea typeface="+mn-ea"/>
            <a:cs typeface="+mn-cs"/>
          </a:endParaRPr>
        </a:p>
      </dgm:t>
    </dgm:pt>
    <dgm:pt modelId="{A551CB95-F54E-4DC0-B606-CA7CEC79DD20}" type="parTrans" cxnId="{1A794471-8DA5-4CD3-807E-28FB1E9B34CC}">
      <dgm:prSet/>
      <dgm:spPr/>
      <dgm:t>
        <a:bodyPr/>
        <a:lstStyle/>
        <a:p>
          <a:endParaRPr lang="en-GB"/>
        </a:p>
      </dgm:t>
    </dgm:pt>
    <dgm:pt modelId="{8F2C7463-D012-40AA-818A-30E8BDC68992}" type="sibTrans" cxnId="{1A794471-8DA5-4CD3-807E-28FB1E9B34CC}">
      <dgm:prSet/>
      <dgm:spPr/>
      <dgm:t>
        <a:bodyPr/>
        <a:lstStyle/>
        <a:p>
          <a:endParaRPr lang="en-GB"/>
        </a:p>
      </dgm:t>
    </dgm:pt>
    <dgm:pt modelId="{A8E25276-E0BD-4887-91AF-277E5BE97D57}" type="pres">
      <dgm:prSet presAssocID="{C5329AFB-59F5-4C94-8FCA-0AB5B31055A1}" presName="Name0" presStyleCnt="0">
        <dgm:presLayoutVars>
          <dgm:dir/>
          <dgm:resizeHandles val="exact"/>
        </dgm:presLayoutVars>
      </dgm:prSet>
      <dgm:spPr/>
      <dgm:t>
        <a:bodyPr/>
        <a:lstStyle/>
        <a:p>
          <a:endParaRPr lang="en-GB"/>
        </a:p>
      </dgm:t>
    </dgm:pt>
    <dgm:pt modelId="{08D60657-85F1-42F6-B1BA-5EEEF4DABB05}" type="pres">
      <dgm:prSet presAssocID="{C5329AFB-59F5-4C94-8FCA-0AB5B31055A1}" presName="cycle" presStyleCnt="0"/>
      <dgm:spPr/>
      <dgm:t>
        <a:bodyPr/>
        <a:lstStyle/>
        <a:p>
          <a:endParaRPr lang="en-GB"/>
        </a:p>
      </dgm:t>
    </dgm:pt>
    <dgm:pt modelId="{69EE2C61-6425-4640-909C-00656A7B900D}" type="pres">
      <dgm:prSet presAssocID="{70938492-2E26-48F7-9EB7-F79362F54C14}" presName="nodeFirstNode" presStyleLbl="node1" presStyleIdx="0" presStyleCnt="6" custRadScaleRad="100030" custRadScaleInc="-296">
        <dgm:presLayoutVars>
          <dgm:bulletEnabled val="1"/>
        </dgm:presLayoutVars>
      </dgm:prSet>
      <dgm:spPr/>
      <dgm:t>
        <a:bodyPr/>
        <a:lstStyle/>
        <a:p>
          <a:endParaRPr lang="en-GB"/>
        </a:p>
      </dgm:t>
    </dgm:pt>
    <dgm:pt modelId="{C057B53F-C3BB-483B-8C8D-2531B5A6F112}" type="pres">
      <dgm:prSet presAssocID="{1A65F0E2-F1C8-4F9D-8591-A02D69F746E0}" presName="sibTransFirstNode" presStyleLbl="bgShp" presStyleIdx="0" presStyleCnt="1"/>
      <dgm:spPr/>
      <dgm:t>
        <a:bodyPr/>
        <a:lstStyle/>
        <a:p>
          <a:endParaRPr lang="en-GB"/>
        </a:p>
      </dgm:t>
    </dgm:pt>
    <dgm:pt modelId="{FBF47795-8134-4B54-AF37-523ED6FDEF9F}" type="pres">
      <dgm:prSet presAssocID="{11FE78AA-94D0-4EA4-9A04-4CF9DBA8DD9D}" presName="nodeFollowingNodes" presStyleLbl="node1" presStyleIdx="1" presStyleCnt="6">
        <dgm:presLayoutVars>
          <dgm:bulletEnabled val="1"/>
        </dgm:presLayoutVars>
      </dgm:prSet>
      <dgm:spPr/>
      <dgm:t>
        <a:bodyPr/>
        <a:lstStyle/>
        <a:p>
          <a:endParaRPr lang="en-GB"/>
        </a:p>
      </dgm:t>
    </dgm:pt>
    <dgm:pt modelId="{C45297F9-5019-40F1-BC26-11A696317A55}" type="pres">
      <dgm:prSet presAssocID="{43E5C990-BC01-49B2-A495-2065E2B7915D}" presName="nodeFollowingNodes" presStyleLbl="node1" presStyleIdx="2" presStyleCnt="6">
        <dgm:presLayoutVars>
          <dgm:bulletEnabled val="1"/>
        </dgm:presLayoutVars>
      </dgm:prSet>
      <dgm:spPr/>
      <dgm:t>
        <a:bodyPr/>
        <a:lstStyle/>
        <a:p>
          <a:endParaRPr lang="en-GB"/>
        </a:p>
      </dgm:t>
    </dgm:pt>
    <dgm:pt modelId="{62AA2BA5-611F-494C-B1D0-A0921BBFACD9}" type="pres">
      <dgm:prSet presAssocID="{0E076F2D-29B6-4BE6-953B-E02C29A415E1}" presName="nodeFollowingNodes" presStyleLbl="node1" presStyleIdx="3" presStyleCnt="6">
        <dgm:presLayoutVars>
          <dgm:bulletEnabled val="1"/>
        </dgm:presLayoutVars>
      </dgm:prSet>
      <dgm:spPr/>
      <dgm:t>
        <a:bodyPr/>
        <a:lstStyle/>
        <a:p>
          <a:endParaRPr lang="en-GB"/>
        </a:p>
      </dgm:t>
    </dgm:pt>
    <dgm:pt modelId="{E068E2B9-1EF1-481C-B52A-467A3FF42150}" type="pres">
      <dgm:prSet presAssocID="{F93DF7C0-7508-4FA7-A14F-C0833F7989FE}" presName="nodeFollowingNodes" presStyleLbl="node1" presStyleIdx="4" presStyleCnt="6">
        <dgm:presLayoutVars>
          <dgm:bulletEnabled val="1"/>
        </dgm:presLayoutVars>
      </dgm:prSet>
      <dgm:spPr/>
      <dgm:t>
        <a:bodyPr/>
        <a:lstStyle/>
        <a:p>
          <a:endParaRPr lang="en-GB"/>
        </a:p>
      </dgm:t>
    </dgm:pt>
    <dgm:pt modelId="{4526CD32-D2FE-40FD-89A3-A6382E0D23EE}" type="pres">
      <dgm:prSet presAssocID="{03FB6D69-7BBA-457F-A039-23A6E113196A}" presName="nodeFollowingNodes" presStyleLbl="node1" presStyleIdx="5" presStyleCnt="6">
        <dgm:presLayoutVars>
          <dgm:bulletEnabled val="1"/>
        </dgm:presLayoutVars>
      </dgm:prSet>
      <dgm:spPr/>
      <dgm:t>
        <a:bodyPr/>
        <a:lstStyle/>
        <a:p>
          <a:endParaRPr lang="en-GB"/>
        </a:p>
      </dgm:t>
    </dgm:pt>
  </dgm:ptLst>
  <dgm:cxnLst>
    <dgm:cxn modelId="{F4A15F0D-97D6-481A-96D1-2E50B1384D6B}" srcId="{C5329AFB-59F5-4C94-8FCA-0AB5B31055A1}" destId="{F93DF7C0-7508-4FA7-A14F-C0833F7989FE}" srcOrd="4" destOrd="0" parTransId="{B2BC54D8-A5CD-4E6E-BF91-9511CB54AA17}" sibTransId="{E20E2F6A-8550-4BB0-8872-F0D8C4ED541C}"/>
    <dgm:cxn modelId="{27778FD5-48BA-4548-AC8B-4AD4EE27DBDF}" type="presOf" srcId="{03FB6D69-7BBA-457F-A039-23A6E113196A}" destId="{4526CD32-D2FE-40FD-89A3-A6382E0D23EE}" srcOrd="0" destOrd="0" presId="urn:microsoft.com/office/officeart/2005/8/layout/cycle3"/>
    <dgm:cxn modelId="{04622D6C-48D5-4612-BFE3-588EFB1D5C64}" type="presOf" srcId="{11FE78AA-94D0-4EA4-9A04-4CF9DBA8DD9D}" destId="{FBF47795-8134-4B54-AF37-523ED6FDEF9F}" srcOrd="0" destOrd="0" presId="urn:microsoft.com/office/officeart/2005/8/layout/cycle3"/>
    <dgm:cxn modelId="{80AA2B70-355A-4FA4-9FB9-137CD1E9EF85}" srcId="{C5329AFB-59F5-4C94-8FCA-0AB5B31055A1}" destId="{70938492-2E26-48F7-9EB7-F79362F54C14}" srcOrd="0" destOrd="0" parTransId="{74A0347C-F0A9-4598-B564-4F21E463F451}" sibTransId="{1A65F0E2-F1C8-4F9D-8591-A02D69F746E0}"/>
    <dgm:cxn modelId="{181D0586-5DCD-460D-8949-1226E4CAD3FD}" srcId="{C5329AFB-59F5-4C94-8FCA-0AB5B31055A1}" destId="{43E5C990-BC01-49B2-A495-2065E2B7915D}" srcOrd="2" destOrd="0" parTransId="{01D1D6A6-C2D8-4610-A779-58AF66FBB451}" sibTransId="{1594A925-F6A3-490F-ADD1-C18404D0FAB9}"/>
    <dgm:cxn modelId="{8E98DA3A-CD50-4EB5-87EE-0F10F8E3E9F5}" type="presOf" srcId="{F93DF7C0-7508-4FA7-A14F-C0833F7989FE}" destId="{E068E2B9-1EF1-481C-B52A-467A3FF42150}" srcOrd="0" destOrd="0" presId="urn:microsoft.com/office/officeart/2005/8/layout/cycle3"/>
    <dgm:cxn modelId="{1A794471-8DA5-4CD3-807E-28FB1E9B34CC}" srcId="{C5329AFB-59F5-4C94-8FCA-0AB5B31055A1}" destId="{0E076F2D-29B6-4BE6-953B-E02C29A415E1}" srcOrd="3" destOrd="0" parTransId="{A551CB95-F54E-4DC0-B606-CA7CEC79DD20}" sibTransId="{8F2C7463-D012-40AA-818A-30E8BDC68992}"/>
    <dgm:cxn modelId="{0A9610E8-08E2-47D0-B1B5-C8605B97FB98}" type="presOf" srcId="{43E5C990-BC01-49B2-A495-2065E2B7915D}" destId="{C45297F9-5019-40F1-BC26-11A696317A55}" srcOrd="0" destOrd="0" presId="urn:microsoft.com/office/officeart/2005/8/layout/cycle3"/>
    <dgm:cxn modelId="{ED0A9C27-3179-4121-835A-4750D1359C32}" type="presOf" srcId="{70938492-2E26-48F7-9EB7-F79362F54C14}" destId="{69EE2C61-6425-4640-909C-00656A7B900D}" srcOrd="0" destOrd="0" presId="urn:microsoft.com/office/officeart/2005/8/layout/cycle3"/>
    <dgm:cxn modelId="{D5F097AD-0038-4E41-B413-1CD8195BF946}" srcId="{C5329AFB-59F5-4C94-8FCA-0AB5B31055A1}" destId="{03FB6D69-7BBA-457F-A039-23A6E113196A}" srcOrd="5" destOrd="0" parTransId="{774D3DAA-F615-4C6E-8AF1-689BBD15FB8F}" sibTransId="{E470E79C-346C-404A-A9FE-693677EA7448}"/>
    <dgm:cxn modelId="{B21BF4FE-A866-4BB1-9EC8-D0119E73974A}" srcId="{C5329AFB-59F5-4C94-8FCA-0AB5B31055A1}" destId="{11FE78AA-94D0-4EA4-9A04-4CF9DBA8DD9D}" srcOrd="1" destOrd="0" parTransId="{2DDE25B9-0791-4514-91C3-4E680CC9AB1B}" sibTransId="{97892508-0E46-43AC-8DDB-6B6423E1B22B}"/>
    <dgm:cxn modelId="{52D22202-864D-41FA-ADA5-F889AA533809}" type="presOf" srcId="{1A65F0E2-F1C8-4F9D-8591-A02D69F746E0}" destId="{C057B53F-C3BB-483B-8C8D-2531B5A6F112}" srcOrd="0" destOrd="0" presId="urn:microsoft.com/office/officeart/2005/8/layout/cycle3"/>
    <dgm:cxn modelId="{D027FE2D-F44E-473B-90D9-E80191C74C60}" type="presOf" srcId="{C5329AFB-59F5-4C94-8FCA-0AB5B31055A1}" destId="{A8E25276-E0BD-4887-91AF-277E5BE97D57}" srcOrd="0" destOrd="0" presId="urn:microsoft.com/office/officeart/2005/8/layout/cycle3"/>
    <dgm:cxn modelId="{9F2A8C22-33E5-4C90-9223-94BA8746CFDC}" type="presOf" srcId="{0E076F2D-29B6-4BE6-953B-E02C29A415E1}" destId="{62AA2BA5-611F-494C-B1D0-A0921BBFACD9}" srcOrd="0" destOrd="0" presId="urn:microsoft.com/office/officeart/2005/8/layout/cycle3"/>
    <dgm:cxn modelId="{5BC22BBB-6168-45ED-B069-28F6C150563D}" type="presParOf" srcId="{A8E25276-E0BD-4887-91AF-277E5BE97D57}" destId="{08D60657-85F1-42F6-B1BA-5EEEF4DABB05}" srcOrd="0" destOrd="0" presId="urn:microsoft.com/office/officeart/2005/8/layout/cycle3"/>
    <dgm:cxn modelId="{16016435-0DF4-4CA9-B1F3-877BD065F738}" type="presParOf" srcId="{08D60657-85F1-42F6-B1BA-5EEEF4DABB05}" destId="{69EE2C61-6425-4640-909C-00656A7B900D}" srcOrd="0" destOrd="0" presId="urn:microsoft.com/office/officeart/2005/8/layout/cycle3"/>
    <dgm:cxn modelId="{AB4D1B00-88CC-4681-BB8F-112D4C0A8203}" type="presParOf" srcId="{08D60657-85F1-42F6-B1BA-5EEEF4DABB05}" destId="{C057B53F-C3BB-483B-8C8D-2531B5A6F112}" srcOrd="1" destOrd="0" presId="urn:microsoft.com/office/officeart/2005/8/layout/cycle3"/>
    <dgm:cxn modelId="{C1CC00C3-6392-492B-898C-CFD8BCE98536}" type="presParOf" srcId="{08D60657-85F1-42F6-B1BA-5EEEF4DABB05}" destId="{FBF47795-8134-4B54-AF37-523ED6FDEF9F}" srcOrd="2" destOrd="0" presId="urn:microsoft.com/office/officeart/2005/8/layout/cycle3"/>
    <dgm:cxn modelId="{596E842D-CBCD-4755-8FB6-A02403B60B29}" type="presParOf" srcId="{08D60657-85F1-42F6-B1BA-5EEEF4DABB05}" destId="{C45297F9-5019-40F1-BC26-11A696317A55}" srcOrd="3" destOrd="0" presId="urn:microsoft.com/office/officeart/2005/8/layout/cycle3"/>
    <dgm:cxn modelId="{285D9DF3-2E78-4352-9940-C9BC79A11D19}" type="presParOf" srcId="{08D60657-85F1-42F6-B1BA-5EEEF4DABB05}" destId="{62AA2BA5-611F-494C-B1D0-A0921BBFACD9}" srcOrd="4" destOrd="0" presId="urn:microsoft.com/office/officeart/2005/8/layout/cycle3"/>
    <dgm:cxn modelId="{1257A977-B3D1-4BD2-A907-D1FBBDC5A00E}" type="presParOf" srcId="{08D60657-85F1-42F6-B1BA-5EEEF4DABB05}" destId="{E068E2B9-1EF1-481C-B52A-467A3FF42150}" srcOrd="5" destOrd="0" presId="urn:microsoft.com/office/officeart/2005/8/layout/cycle3"/>
    <dgm:cxn modelId="{8320C828-1403-4366-8676-DA2FFED4601D}" type="presParOf" srcId="{08D60657-85F1-42F6-B1BA-5EEEF4DABB05}" destId="{4526CD32-D2FE-40FD-89A3-A6382E0D23EE}" srcOrd="6" destOrd="0" presId="urn:microsoft.com/office/officeart/2005/8/layout/cycle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7B53F-C3BB-483B-8C8D-2531B5A6F112}">
      <dsp:nvSpPr>
        <dsp:cNvPr id="0" name=""/>
        <dsp:cNvSpPr/>
      </dsp:nvSpPr>
      <dsp:spPr>
        <a:xfrm>
          <a:off x="352552" y="-4650"/>
          <a:ext cx="3056384" cy="3056384"/>
        </a:xfrm>
        <a:prstGeom prst="circularArrow">
          <a:avLst>
            <a:gd name="adj1" fmla="val 5274"/>
            <a:gd name="adj2" fmla="val 312630"/>
            <a:gd name="adj3" fmla="val 14346319"/>
            <a:gd name="adj4" fmla="val 17058185"/>
            <a:gd name="adj5" fmla="val 547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E2C61-6425-4640-909C-00656A7B900D}">
      <dsp:nvSpPr>
        <dsp:cNvPr id="0" name=""/>
        <dsp:cNvSpPr/>
      </dsp:nvSpPr>
      <dsp:spPr>
        <a:xfrm>
          <a:off x="1338899" y="965"/>
          <a:ext cx="1083690" cy="5418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Create</a:t>
          </a:r>
          <a:endParaRPr lang="en-GB" sz="1600" kern="1200" dirty="0"/>
        </a:p>
      </dsp:txBody>
      <dsp:txXfrm>
        <a:off x="1365350" y="27416"/>
        <a:ext cx="1030788" cy="488943"/>
      </dsp:txXfrm>
    </dsp:sp>
    <dsp:sp modelId="{FBF47795-8134-4B54-AF37-523ED6FDEF9F}">
      <dsp:nvSpPr>
        <dsp:cNvPr id="0" name=""/>
        <dsp:cNvSpPr/>
      </dsp:nvSpPr>
      <dsp:spPr>
        <a:xfrm>
          <a:off x="2415990" y="621289"/>
          <a:ext cx="1083690" cy="5418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Document</a:t>
          </a:r>
          <a:endParaRPr lang="en-GB" sz="1600" kern="1200" dirty="0"/>
        </a:p>
      </dsp:txBody>
      <dsp:txXfrm>
        <a:off x="2442441" y="647740"/>
        <a:ext cx="1030788" cy="488943"/>
      </dsp:txXfrm>
    </dsp:sp>
    <dsp:sp modelId="{C45297F9-5019-40F1-BC26-11A696317A55}">
      <dsp:nvSpPr>
        <dsp:cNvPr id="0" name=""/>
        <dsp:cNvSpPr/>
      </dsp:nvSpPr>
      <dsp:spPr>
        <a:xfrm>
          <a:off x="2415990" y="1861201"/>
          <a:ext cx="1083690" cy="5418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Use</a:t>
          </a:r>
          <a:endParaRPr lang="en-GB" sz="1600" kern="1200" dirty="0"/>
        </a:p>
      </dsp:txBody>
      <dsp:txXfrm>
        <a:off x="2442441" y="1887652"/>
        <a:ext cx="1030788" cy="488943"/>
      </dsp:txXfrm>
    </dsp:sp>
    <dsp:sp modelId="{62AA2BA5-611F-494C-B1D0-A0921BBFACD9}">
      <dsp:nvSpPr>
        <dsp:cNvPr id="0" name=""/>
        <dsp:cNvSpPr/>
      </dsp:nvSpPr>
      <dsp:spPr>
        <a:xfrm>
          <a:off x="1342194" y="2481157"/>
          <a:ext cx="1083690" cy="5418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Store</a:t>
          </a:r>
          <a:endParaRPr lang="en-GB" sz="1600" kern="1200" dirty="0"/>
        </a:p>
      </dsp:txBody>
      <dsp:txXfrm>
        <a:off x="1368645" y="2507608"/>
        <a:ext cx="1030788" cy="488943"/>
      </dsp:txXfrm>
    </dsp:sp>
    <dsp:sp modelId="{E068E2B9-1EF1-481C-B52A-467A3FF42150}">
      <dsp:nvSpPr>
        <dsp:cNvPr id="0" name=""/>
        <dsp:cNvSpPr/>
      </dsp:nvSpPr>
      <dsp:spPr>
        <a:xfrm>
          <a:off x="268398" y="1861201"/>
          <a:ext cx="1083690" cy="5418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Share</a:t>
          </a:r>
          <a:endParaRPr lang="en-GB" sz="1600" kern="1200" dirty="0"/>
        </a:p>
      </dsp:txBody>
      <dsp:txXfrm>
        <a:off x="294849" y="1887652"/>
        <a:ext cx="1030788" cy="488943"/>
      </dsp:txXfrm>
    </dsp:sp>
    <dsp:sp modelId="{4526CD32-D2FE-40FD-89A3-A6382E0D23EE}">
      <dsp:nvSpPr>
        <dsp:cNvPr id="0" name=""/>
        <dsp:cNvSpPr/>
      </dsp:nvSpPr>
      <dsp:spPr>
        <a:xfrm>
          <a:off x="268398" y="621289"/>
          <a:ext cx="1083690" cy="5418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Preserve</a:t>
          </a:r>
          <a:endParaRPr lang="en-GB" sz="1600" kern="1200" dirty="0"/>
        </a:p>
      </dsp:txBody>
      <dsp:txXfrm>
        <a:off x="294849" y="647740"/>
        <a:ext cx="1030788" cy="488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7B53F-C3BB-483B-8C8D-2531B5A6F112}">
      <dsp:nvSpPr>
        <dsp:cNvPr id="0" name=""/>
        <dsp:cNvSpPr/>
      </dsp:nvSpPr>
      <dsp:spPr>
        <a:xfrm>
          <a:off x="-58634" y="-5615"/>
          <a:ext cx="3056384" cy="3056384"/>
        </a:xfrm>
        <a:prstGeom prst="circularArrow">
          <a:avLst>
            <a:gd name="adj1" fmla="val 5274"/>
            <a:gd name="adj2" fmla="val 312630"/>
            <a:gd name="adj3" fmla="val 14346319"/>
            <a:gd name="adj4" fmla="val 17058185"/>
            <a:gd name="adj5" fmla="val 547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E2C61-6425-4640-909C-00656A7B900D}">
      <dsp:nvSpPr>
        <dsp:cNvPr id="0" name=""/>
        <dsp:cNvSpPr/>
      </dsp:nvSpPr>
      <dsp:spPr>
        <a:xfrm>
          <a:off x="927712" y="0"/>
          <a:ext cx="1083690" cy="5418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Create</a:t>
          </a:r>
          <a:endParaRPr lang="en-GB" sz="1600" kern="1200" dirty="0"/>
        </a:p>
      </dsp:txBody>
      <dsp:txXfrm>
        <a:off x="954163" y="26451"/>
        <a:ext cx="1030788" cy="488943"/>
      </dsp:txXfrm>
    </dsp:sp>
    <dsp:sp modelId="{FBF47795-8134-4B54-AF37-523ED6FDEF9F}">
      <dsp:nvSpPr>
        <dsp:cNvPr id="0" name=""/>
        <dsp:cNvSpPr/>
      </dsp:nvSpPr>
      <dsp:spPr>
        <a:xfrm>
          <a:off x="2415990" y="621289"/>
          <a:ext cx="1083690" cy="5418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Document</a:t>
          </a:r>
          <a:endParaRPr lang="en-GB" sz="1600" kern="1200" dirty="0"/>
        </a:p>
      </dsp:txBody>
      <dsp:txXfrm>
        <a:off x="2442441" y="647740"/>
        <a:ext cx="1030788" cy="488943"/>
      </dsp:txXfrm>
    </dsp:sp>
    <dsp:sp modelId="{C45297F9-5019-40F1-BC26-11A696317A55}">
      <dsp:nvSpPr>
        <dsp:cNvPr id="0" name=""/>
        <dsp:cNvSpPr/>
      </dsp:nvSpPr>
      <dsp:spPr>
        <a:xfrm>
          <a:off x="2415990" y="1861201"/>
          <a:ext cx="1083690" cy="5418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Use</a:t>
          </a:r>
          <a:endParaRPr lang="en-GB" sz="1600" kern="1200" dirty="0"/>
        </a:p>
      </dsp:txBody>
      <dsp:txXfrm>
        <a:off x="2442441" y="1887652"/>
        <a:ext cx="1030788" cy="488943"/>
      </dsp:txXfrm>
    </dsp:sp>
    <dsp:sp modelId="{62AA2BA5-611F-494C-B1D0-A0921BBFACD9}">
      <dsp:nvSpPr>
        <dsp:cNvPr id="0" name=""/>
        <dsp:cNvSpPr/>
      </dsp:nvSpPr>
      <dsp:spPr>
        <a:xfrm>
          <a:off x="1342194" y="2481157"/>
          <a:ext cx="1083690" cy="5418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Store</a:t>
          </a:r>
          <a:endParaRPr lang="en-GB" sz="1600" kern="1200" dirty="0"/>
        </a:p>
      </dsp:txBody>
      <dsp:txXfrm>
        <a:off x="1368645" y="2507608"/>
        <a:ext cx="1030788" cy="488943"/>
      </dsp:txXfrm>
    </dsp:sp>
    <dsp:sp modelId="{E068E2B9-1EF1-481C-B52A-467A3FF42150}">
      <dsp:nvSpPr>
        <dsp:cNvPr id="0" name=""/>
        <dsp:cNvSpPr/>
      </dsp:nvSpPr>
      <dsp:spPr>
        <a:xfrm>
          <a:off x="268398" y="1861201"/>
          <a:ext cx="1083690" cy="5418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Share</a:t>
          </a:r>
          <a:endParaRPr lang="en-GB" sz="1600" kern="1200" dirty="0"/>
        </a:p>
      </dsp:txBody>
      <dsp:txXfrm>
        <a:off x="294849" y="1887652"/>
        <a:ext cx="1030788" cy="488943"/>
      </dsp:txXfrm>
    </dsp:sp>
    <dsp:sp modelId="{4526CD32-D2FE-40FD-89A3-A6382E0D23EE}">
      <dsp:nvSpPr>
        <dsp:cNvPr id="0" name=""/>
        <dsp:cNvSpPr/>
      </dsp:nvSpPr>
      <dsp:spPr>
        <a:xfrm>
          <a:off x="268398" y="621289"/>
          <a:ext cx="1083690" cy="5418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Preserve</a:t>
          </a:r>
          <a:endParaRPr lang="en-GB" sz="1600" kern="1200" dirty="0"/>
        </a:p>
      </dsp:txBody>
      <dsp:txXfrm>
        <a:off x="294849" y="647740"/>
        <a:ext cx="1030788" cy="488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7B53F-C3BB-483B-8C8D-2531B5A6F112}">
      <dsp:nvSpPr>
        <dsp:cNvPr id="0" name=""/>
        <dsp:cNvSpPr/>
      </dsp:nvSpPr>
      <dsp:spPr>
        <a:xfrm>
          <a:off x="401145" y="-4976"/>
          <a:ext cx="3840603" cy="3840603"/>
        </a:xfrm>
        <a:prstGeom prst="circularArrow">
          <a:avLst>
            <a:gd name="adj1" fmla="val 5274"/>
            <a:gd name="adj2" fmla="val 312630"/>
            <a:gd name="adj3" fmla="val 14346319"/>
            <a:gd name="adj4" fmla="val 17058185"/>
            <a:gd name="adj5" fmla="val 5477"/>
          </a:avLst>
        </a:prstGeom>
        <a:solidFill>
          <a:srgbClr val="72605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69EE2C61-6425-4640-909C-00656A7B900D}">
      <dsp:nvSpPr>
        <dsp:cNvPr id="0" name=""/>
        <dsp:cNvSpPr/>
      </dsp:nvSpPr>
      <dsp:spPr>
        <a:xfrm>
          <a:off x="1624225" y="1084"/>
          <a:ext cx="1394444" cy="697222"/>
        </a:xfrm>
        <a:prstGeom prst="roundRect">
          <a:avLst/>
        </a:prstGeom>
        <a:solidFill>
          <a:srgbClr val="726056">
            <a:hueOff val="0"/>
            <a:satOff val="0"/>
            <a:lumOff val="0"/>
            <a:alphaOff val="0"/>
          </a:srgbClr>
        </a:solidFill>
        <a:ln w="2642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rgbClr val="FFFFFF"/>
              </a:solidFill>
              <a:latin typeface="Arial"/>
              <a:ea typeface="+mn-ea"/>
              <a:cs typeface="+mn-cs"/>
            </a:rPr>
            <a:t>Create</a:t>
          </a:r>
          <a:endParaRPr lang="en-GB" sz="2000" kern="1200" dirty="0">
            <a:solidFill>
              <a:srgbClr val="FFFFFF"/>
            </a:solidFill>
            <a:latin typeface="Arial"/>
            <a:ea typeface="+mn-ea"/>
            <a:cs typeface="+mn-cs"/>
          </a:endParaRPr>
        </a:p>
      </dsp:txBody>
      <dsp:txXfrm>
        <a:off x="1658261" y="35120"/>
        <a:ext cx="1326372" cy="629150"/>
      </dsp:txXfrm>
    </dsp:sp>
    <dsp:sp modelId="{FBF47795-8134-4B54-AF37-523ED6FDEF9F}">
      <dsp:nvSpPr>
        <dsp:cNvPr id="0" name=""/>
        <dsp:cNvSpPr/>
      </dsp:nvSpPr>
      <dsp:spPr>
        <a:xfrm>
          <a:off x="2977680" y="780573"/>
          <a:ext cx="1394444" cy="697222"/>
        </a:xfrm>
        <a:prstGeom prst="roundRect">
          <a:avLst/>
        </a:prstGeom>
        <a:solidFill>
          <a:srgbClr val="726056">
            <a:hueOff val="0"/>
            <a:satOff val="0"/>
            <a:lumOff val="0"/>
            <a:alphaOff val="0"/>
          </a:srgbClr>
        </a:solidFill>
        <a:ln w="2642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rgbClr val="FFFFFF"/>
              </a:solidFill>
              <a:latin typeface="Arial"/>
              <a:ea typeface="+mn-ea"/>
              <a:cs typeface="+mn-cs"/>
            </a:rPr>
            <a:t>Document</a:t>
          </a:r>
          <a:endParaRPr lang="en-GB" sz="2000" kern="1200" dirty="0">
            <a:solidFill>
              <a:srgbClr val="FFFFFF"/>
            </a:solidFill>
            <a:latin typeface="Arial"/>
            <a:ea typeface="+mn-ea"/>
            <a:cs typeface="+mn-cs"/>
          </a:endParaRPr>
        </a:p>
      </dsp:txBody>
      <dsp:txXfrm>
        <a:off x="3011716" y="814609"/>
        <a:ext cx="1326372" cy="629150"/>
      </dsp:txXfrm>
    </dsp:sp>
    <dsp:sp modelId="{C45297F9-5019-40F1-BC26-11A696317A55}">
      <dsp:nvSpPr>
        <dsp:cNvPr id="0" name=""/>
        <dsp:cNvSpPr/>
      </dsp:nvSpPr>
      <dsp:spPr>
        <a:xfrm>
          <a:off x="2977680" y="2338627"/>
          <a:ext cx="1394444" cy="697222"/>
        </a:xfrm>
        <a:prstGeom prst="roundRect">
          <a:avLst/>
        </a:prstGeom>
        <a:solidFill>
          <a:srgbClr val="726056">
            <a:hueOff val="0"/>
            <a:satOff val="0"/>
            <a:lumOff val="0"/>
            <a:alphaOff val="0"/>
          </a:srgbClr>
        </a:solidFill>
        <a:ln w="2642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rgbClr val="FFFFFF"/>
              </a:solidFill>
              <a:latin typeface="Arial"/>
              <a:ea typeface="+mn-ea"/>
              <a:cs typeface="+mn-cs"/>
            </a:rPr>
            <a:t>Use</a:t>
          </a:r>
          <a:endParaRPr lang="en-GB" sz="2000" kern="1200" dirty="0">
            <a:solidFill>
              <a:srgbClr val="FFFFFF"/>
            </a:solidFill>
            <a:latin typeface="Arial"/>
            <a:ea typeface="+mn-ea"/>
            <a:cs typeface="+mn-cs"/>
          </a:endParaRPr>
        </a:p>
      </dsp:txBody>
      <dsp:txXfrm>
        <a:off x="3011716" y="2372663"/>
        <a:ext cx="1326372" cy="629150"/>
      </dsp:txXfrm>
    </dsp:sp>
    <dsp:sp modelId="{62AA2BA5-611F-494C-B1D0-A0921BBFACD9}">
      <dsp:nvSpPr>
        <dsp:cNvPr id="0" name=""/>
        <dsp:cNvSpPr/>
      </dsp:nvSpPr>
      <dsp:spPr>
        <a:xfrm>
          <a:off x="1628365" y="3117655"/>
          <a:ext cx="1394444" cy="697222"/>
        </a:xfrm>
        <a:prstGeom prst="roundRect">
          <a:avLst/>
        </a:prstGeom>
        <a:solidFill>
          <a:srgbClr val="726056">
            <a:hueOff val="0"/>
            <a:satOff val="0"/>
            <a:lumOff val="0"/>
            <a:alphaOff val="0"/>
          </a:srgbClr>
        </a:solidFill>
        <a:ln w="2642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rgbClr val="FFFFFF"/>
              </a:solidFill>
              <a:latin typeface="Arial"/>
              <a:ea typeface="+mn-ea"/>
              <a:cs typeface="+mn-cs"/>
            </a:rPr>
            <a:t>Store</a:t>
          </a:r>
          <a:endParaRPr lang="en-GB" sz="2000" kern="1200" dirty="0">
            <a:solidFill>
              <a:srgbClr val="FFFFFF"/>
            </a:solidFill>
            <a:latin typeface="Arial"/>
            <a:ea typeface="+mn-ea"/>
            <a:cs typeface="+mn-cs"/>
          </a:endParaRPr>
        </a:p>
      </dsp:txBody>
      <dsp:txXfrm>
        <a:off x="1662401" y="3151691"/>
        <a:ext cx="1326372" cy="629150"/>
      </dsp:txXfrm>
    </dsp:sp>
    <dsp:sp modelId="{E068E2B9-1EF1-481C-B52A-467A3FF42150}">
      <dsp:nvSpPr>
        <dsp:cNvPr id="0" name=""/>
        <dsp:cNvSpPr/>
      </dsp:nvSpPr>
      <dsp:spPr>
        <a:xfrm>
          <a:off x="279051" y="2338627"/>
          <a:ext cx="1394444" cy="697222"/>
        </a:xfrm>
        <a:prstGeom prst="roundRect">
          <a:avLst/>
        </a:prstGeom>
        <a:solidFill>
          <a:srgbClr val="726056">
            <a:hueOff val="0"/>
            <a:satOff val="0"/>
            <a:lumOff val="0"/>
            <a:alphaOff val="0"/>
          </a:srgbClr>
        </a:solidFill>
        <a:ln w="2642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rgbClr val="FFFFFF"/>
              </a:solidFill>
              <a:latin typeface="Arial"/>
              <a:ea typeface="+mn-ea"/>
              <a:cs typeface="+mn-cs"/>
            </a:rPr>
            <a:t>Share</a:t>
          </a:r>
          <a:endParaRPr lang="en-GB" sz="2000" kern="1200" dirty="0">
            <a:solidFill>
              <a:srgbClr val="FFFFFF"/>
            </a:solidFill>
            <a:latin typeface="Arial"/>
            <a:ea typeface="+mn-ea"/>
            <a:cs typeface="+mn-cs"/>
          </a:endParaRPr>
        </a:p>
      </dsp:txBody>
      <dsp:txXfrm>
        <a:off x="313087" y="2372663"/>
        <a:ext cx="1326372" cy="629150"/>
      </dsp:txXfrm>
    </dsp:sp>
    <dsp:sp modelId="{4526CD32-D2FE-40FD-89A3-A6382E0D23EE}">
      <dsp:nvSpPr>
        <dsp:cNvPr id="0" name=""/>
        <dsp:cNvSpPr/>
      </dsp:nvSpPr>
      <dsp:spPr>
        <a:xfrm>
          <a:off x="279051" y="780573"/>
          <a:ext cx="1394444" cy="697222"/>
        </a:xfrm>
        <a:prstGeom prst="roundRect">
          <a:avLst/>
        </a:prstGeom>
        <a:solidFill>
          <a:srgbClr val="726056">
            <a:hueOff val="0"/>
            <a:satOff val="0"/>
            <a:lumOff val="0"/>
            <a:alphaOff val="0"/>
          </a:srgbClr>
        </a:solidFill>
        <a:ln w="26425"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rgbClr val="FFFFFF"/>
              </a:solidFill>
              <a:latin typeface="Arial"/>
              <a:ea typeface="+mn-ea"/>
              <a:cs typeface="+mn-cs"/>
            </a:rPr>
            <a:t>Preserve</a:t>
          </a:r>
          <a:endParaRPr lang="en-GB" sz="2000" kern="1200" dirty="0">
            <a:solidFill>
              <a:srgbClr val="FFFFFF"/>
            </a:solidFill>
            <a:latin typeface="Arial"/>
            <a:ea typeface="+mn-ea"/>
            <a:cs typeface="+mn-cs"/>
          </a:endParaRPr>
        </a:p>
      </dsp:txBody>
      <dsp:txXfrm>
        <a:off x="313087" y="814609"/>
        <a:ext cx="1326372" cy="62915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58" name="Header Placeholder 1048757"/>
          <p:cNvSpPr>
            <a:spLocks noGrp="1"/>
          </p:cNvSpPr>
          <p:nvPr>
            <p:ph type="hdr" sz="quarter"/>
          </p:nvPr>
        </p:nvSpPr>
        <p:spPr>
          <a:xfrm>
            <a:off x="0" y="0"/>
            <a:ext cx="2889938" cy="493633"/>
          </a:xfrm>
          <a:prstGeom prst="rect">
            <a:avLst/>
          </a:prstGeom>
          <a:noFill/>
          <a:ln>
            <a:noFill/>
          </a:ln>
        </p:spPr>
        <p:txBody>
          <a:bodyPr lIns="91440" tIns="45720" rIns="91440" bIns="45720"/>
          <a:lstStyle/>
          <a:p>
            <a:pPr lvl="0" eaLnBrk="1" latinLnBrk="1" hangingPunct="1"/>
            <a:endParaRPr lang="en-US" altLang="en-US" sz="1200">
              <a:latin typeface="Calibri" pitchFamily="34" charset="0"/>
            </a:endParaRPr>
          </a:p>
        </p:txBody>
      </p:sp>
      <p:sp>
        <p:nvSpPr>
          <p:cNvPr id="1048759" name="Date Placeholder 1048758"/>
          <p:cNvSpPr>
            <a:spLocks noGrp="1"/>
          </p:cNvSpPr>
          <p:nvPr>
            <p:ph type="dt" idx="1"/>
          </p:nvPr>
        </p:nvSpPr>
        <p:spPr>
          <a:xfrm>
            <a:off x="3777606" y="0"/>
            <a:ext cx="2889938" cy="493633"/>
          </a:xfrm>
          <a:prstGeom prst="rect">
            <a:avLst/>
          </a:prstGeom>
          <a:noFill/>
          <a:ln>
            <a:noFill/>
          </a:ln>
        </p:spPr>
        <p:txBody>
          <a:bodyPr lIns="91440" tIns="45720" rIns="91440" bIns="45720"/>
          <a:lstStyle/>
          <a:p>
            <a:pPr lvl="0" algn="r" eaLnBrk="1" latinLnBrk="1" hangingPunct="1"/>
            <a:fld id="{566ABCEB-ACFC-4714-9973-3DA970169C29}" type="datetime1">
              <a:rPr lang="en-US" altLang="en-US" sz="1200">
                <a:latin typeface="Calibri" pitchFamily="34" charset="0"/>
              </a:rPr>
              <a:pPr lvl="0" algn="r" eaLnBrk="1" latinLnBrk="1" hangingPunct="1"/>
              <a:t>3/14/2016</a:t>
            </a:fld>
            <a:endParaRPr lang="en-US" altLang="en-US" sz="1200">
              <a:latin typeface="Calibri" pitchFamily="34" charset="0"/>
            </a:endParaRPr>
          </a:p>
        </p:txBody>
      </p:sp>
      <p:sp>
        <p:nvSpPr>
          <p:cNvPr id="1048760" name="Slide Image Placeholder 1048759"/>
          <p:cNvSpPr>
            <a:spLocks noGrp="1" noRot="1" noChangeAspect="1"/>
          </p:cNvSpPr>
          <p:nvPr>
            <p:ph type="sldImg" idx="2"/>
          </p:nvPr>
        </p:nvSpPr>
        <p:spPr>
          <a:xfrm>
            <a:off x="866775" y="739775"/>
            <a:ext cx="4935538" cy="3703638"/>
          </a:xfrm>
          <a:prstGeom prst="rect">
            <a:avLst/>
          </a:prstGeom>
          <a:noFill/>
          <a:ln w="12700" cap="flat" cmpd="sng">
            <a:solidFill>
              <a:srgbClr val="000000">
                <a:alpha val="100000"/>
              </a:srgbClr>
            </a:solidFill>
            <a:prstDash val="solid"/>
            <a:miter/>
          </a:ln>
        </p:spPr>
        <p:txBody>
          <a:bodyPr lIns="91440" tIns="45720" rIns="91440" bIns="45720" anchor="ctr"/>
          <a:lstStyle/>
          <a:p>
            <a:endParaRPr/>
          </a:p>
        </p:txBody>
      </p:sp>
      <p:sp>
        <p:nvSpPr>
          <p:cNvPr id="1048761" name="Notes Placeholder 1048760"/>
          <p:cNvSpPr>
            <a:spLocks noGrp="1"/>
          </p:cNvSpPr>
          <p:nvPr>
            <p:ph type="body" sz="quarter" idx="3"/>
          </p:nvPr>
        </p:nvSpPr>
        <p:spPr>
          <a:xfrm>
            <a:off x="666909" y="4689515"/>
            <a:ext cx="5335270" cy="4442698"/>
          </a:xfrm>
          <a:prstGeom prst="rect">
            <a:avLst/>
          </a:prstGeom>
          <a:noFill/>
          <a:ln>
            <a:noFill/>
          </a:ln>
        </p:spPr>
        <p:txBody>
          <a:bodyPr lIns="91440" tIns="45720" rIns="91440" bIns="45720"/>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762" name="Footer Placeholder 1048761"/>
          <p:cNvSpPr>
            <a:spLocks noGrp="1"/>
          </p:cNvSpPr>
          <p:nvPr>
            <p:ph type="ftr" sz="quarter" idx="4"/>
          </p:nvPr>
        </p:nvSpPr>
        <p:spPr>
          <a:xfrm>
            <a:off x="0" y="9377315"/>
            <a:ext cx="2889938" cy="493633"/>
          </a:xfrm>
          <a:prstGeom prst="rect">
            <a:avLst/>
          </a:prstGeom>
          <a:noFill/>
          <a:ln>
            <a:noFill/>
          </a:ln>
        </p:spPr>
        <p:txBody>
          <a:bodyPr lIns="91440" tIns="45720" rIns="91440" bIns="45720" anchor="b"/>
          <a:lstStyle/>
          <a:p>
            <a:pPr lvl="0" eaLnBrk="1" latinLnBrk="1" hangingPunct="1"/>
            <a:endParaRPr lang="en-US" altLang="en-US" sz="1200">
              <a:latin typeface="Calibri" pitchFamily="34" charset="0"/>
            </a:endParaRPr>
          </a:p>
        </p:txBody>
      </p:sp>
      <p:sp>
        <p:nvSpPr>
          <p:cNvPr id="1048763" name="Slide Number Placeholder 1048762"/>
          <p:cNvSpPr>
            <a:spLocks noGrp="1"/>
          </p:cNvSpPr>
          <p:nvPr>
            <p:ph type="sldNum" sz="quarter" idx="5"/>
          </p:nvPr>
        </p:nvSpPr>
        <p:spPr>
          <a:xfrm>
            <a:off x="3777606" y="9377315"/>
            <a:ext cx="2889938" cy="493633"/>
          </a:xfrm>
          <a:prstGeom prst="rect">
            <a:avLst/>
          </a:prstGeom>
          <a:noFill/>
          <a:ln>
            <a:noFill/>
          </a:ln>
        </p:spPr>
        <p:txBody>
          <a:bodyPr lIns="91440" tIns="45720" rIns="91440" bIns="45720" anchor="b"/>
          <a:lstStyle/>
          <a:p>
            <a:pPr lvl="0" algn="r" eaLnBrk="1" latinLnBrk="1" hangingPunct="1"/>
            <a:fld id="{566ABCEB-ACFC-4714-9973-3DA970169C29}" type="slidenum">
              <a:rPr lang="en-US" altLang="en-US" sz="1200">
                <a:latin typeface="Calibri" pitchFamily="34" charset="0"/>
              </a:rPr>
              <a:pPr lvl="0" algn="r" eaLnBrk="1" latinLnBrk="1" hangingPunct="1"/>
              <a:t>‹#›</a:t>
            </a:fld>
            <a:endParaRPr lang="en-US" altLang="en-US" sz="1200">
              <a:latin typeface="Calibri" pitchFamily="34" charset="0"/>
            </a:endParaRPr>
          </a:p>
        </p:txBody>
      </p:sp>
    </p:spTree>
    <p:extLst>
      <p:ext uri="{BB962C8B-B14F-4D97-AF65-F5344CB8AC3E}">
        <p14:creationId xmlns:p14="http://schemas.microsoft.com/office/powerpoint/2010/main" val="18178937"/>
      </p:ext>
    </p:extLst>
  </p:cSld>
  <p:clrMap bg1="dk1" tx1="dk1" bg2="dk1" tx2="dk1" accent1="dk1" accent2="dk1" accent3="dk1" accent4="dk1" accent5="dk1" accent6="dk1" hlink="dk1" folHlink="dk1"/>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1</a:t>
            </a:fld>
            <a:endParaRPr lang="en-US" altLang="en-US" sz="1200">
              <a:latin typeface="Calibri" pitchFamily="34" charset="0"/>
            </a:endParaRPr>
          </a:p>
        </p:txBody>
      </p:sp>
    </p:spTree>
    <p:extLst>
      <p:ext uri="{BB962C8B-B14F-4D97-AF65-F5344CB8AC3E}">
        <p14:creationId xmlns:p14="http://schemas.microsoft.com/office/powerpoint/2010/main" val="785371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64" name="Slide Image Placeholder 1048663"/>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65" name="Notes Placeholder 1048664"/>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a:r>
              <a:rPr lang="en-US" altLang="en-US" dirty="0" smtClean="0"/>
              <a:t>Use </a:t>
            </a:r>
            <a:r>
              <a:rPr lang="en-US" altLang="en-US" dirty="0"/>
              <a:t>an existing standard whenever possible (almost always!)
DCC Metadata catalogue, explaining what they are, who's using them and how to use them.
Ideally, use of standard unique IDs (grant, ORCIDs, funders, institution, DOIs). 
Metadata should capture provenance info. WC3 PROV-O standard and </a:t>
            </a:r>
            <a:r>
              <a:rPr lang="en-US" altLang="en-US" dirty="0" smtClean="0"/>
              <a:t>Australian National Data Services (ANDS) </a:t>
            </a:r>
            <a:r>
              <a:rPr lang="en-US" altLang="en-US" dirty="0"/>
              <a:t>work might be relevant.
</a:t>
            </a:r>
            <a:r>
              <a:rPr lang="en-GB" altLang="en-US" dirty="0" smtClean="0"/>
              <a:t>Think about what is needed in order to find, evaluate, understand, and reuse the data.</a:t>
            </a:r>
          </a:p>
          <a:p>
            <a:pPr lvl="0"/>
            <a:endParaRPr lang="en-GB" altLang="en-US" dirty="0" smtClean="0"/>
          </a:p>
          <a:p>
            <a:pPr lvl="0"/>
            <a:r>
              <a:rPr lang="en-GB" altLang="en-US" dirty="0" smtClean="0"/>
              <a:t>Have you documented what you did and how?</a:t>
            </a:r>
          </a:p>
          <a:p>
            <a:pPr lvl="0"/>
            <a:r>
              <a:rPr lang="en-GB" altLang="en-US" dirty="0" smtClean="0"/>
              <a:t>Did you develop code to run analyses? If so, this should be kept and shared too.</a:t>
            </a:r>
          </a:p>
          <a:p>
            <a:pPr lvl="0"/>
            <a:r>
              <a:rPr lang="en-GB" altLang="en-US" dirty="0" smtClean="0"/>
              <a:t>Is it clear what each bit of your dataset means? Make sure the units are labelled and abbreviations explained.</a:t>
            </a:r>
          </a:p>
          <a:p>
            <a:pPr lvl="0"/>
            <a:r>
              <a:rPr lang="en-GB" altLang="en-US" dirty="0" smtClean="0"/>
              <a:t>Record metadata so others can find your work e.g. title, date, creator(s), subject, format, rights…, </a:t>
            </a:r>
          </a:p>
          <a:p>
            <a:pPr lvl="0"/>
            <a:endParaRPr lang="en-US" altLang="en-US" dirty="0"/>
          </a:p>
        </p:txBody>
      </p:sp>
      <p:sp>
        <p:nvSpPr>
          <p:cNvPr id="1048666" name="Rectangle 1048665"/>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10</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Your own device (laptop, flash drive, server etc.). And if you lose it? Or it breaks?</a:t>
            </a:r>
          </a:p>
          <a:p>
            <a:endParaRPr lang="en-GB" dirty="0" smtClean="0"/>
          </a:p>
          <a:p>
            <a:r>
              <a:rPr lang="en-GB" dirty="0" smtClean="0"/>
              <a:t>Departmental drives or university servers</a:t>
            </a:r>
          </a:p>
          <a:p>
            <a:endParaRPr lang="en-GB" dirty="0" smtClean="0"/>
          </a:p>
          <a:p>
            <a:r>
              <a:rPr lang="en-GB" dirty="0" smtClean="0"/>
              <a:t>“Cloud” storage. Do they care as much about your data as you do? Read the fine print!</a:t>
            </a:r>
          </a:p>
          <a:p>
            <a:endParaRPr lang="en-GB" dirty="0" smtClean="0"/>
          </a:p>
          <a:p>
            <a:r>
              <a:rPr lang="en-GB" dirty="0" smtClean="0"/>
              <a:t>Most</a:t>
            </a:r>
            <a:r>
              <a:rPr lang="en-GB" baseline="0" dirty="0" smtClean="0"/>
              <a:t> likely a mixture so be clear on which data will be stored in which place. </a:t>
            </a:r>
          </a:p>
          <a:p>
            <a:endParaRPr lang="en-GB" baseline="0" dirty="0" smtClean="0"/>
          </a:p>
          <a:p>
            <a:r>
              <a:rPr lang="en-GB" dirty="0" smtClean="0"/>
              <a:t>Remember to consider backup!</a:t>
            </a:r>
          </a:p>
          <a:p>
            <a:endParaRPr lang="en-GB" dirty="0" smtClean="0"/>
          </a:p>
          <a:p>
            <a:r>
              <a:rPr lang="en-GB" dirty="0" smtClean="0"/>
              <a:t>Use managed services where possible (e.g. University </a:t>
            </a:r>
            <a:r>
              <a:rPr lang="en-GB" dirty="0" err="1" smtClean="0"/>
              <a:t>filestores</a:t>
            </a:r>
            <a:r>
              <a:rPr lang="en-GB" dirty="0" smtClean="0"/>
              <a:t> rather than local or external hard drives), so backup is done automatically </a:t>
            </a:r>
          </a:p>
          <a:p>
            <a:endParaRPr lang="en-GB" dirty="0" smtClean="0"/>
          </a:p>
          <a:p>
            <a:r>
              <a:rPr lang="en-GB" dirty="0" smtClean="0"/>
              <a:t>Good practise is to have at least 3 copies of a file on at least 2 different media with at least 1 offsite</a:t>
            </a:r>
          </a:p>
          <a:p>
            <a:endParaRPr lang="en-GB" dirty="0" smtClean="0"/>
          </a:p>
          <a:p>
            <a:r>
              <a:rPr lang="en-GB" dirty="0" smtClean="0"/>
              <a:t>Ask central IT team for advice</a:t>
            </a:r>
          </a:p>
          <a:p>
            <a:endParaRPr lang="en-GB" dirty="0" smtClean="0"/>
          </a:p>
        </p:txBody>
      </p:sp>
      <p:sp>
        <p:nvSpPr>
          <p:cNvPr id="4" name="Slide Number Placeholder 3"/>
          <p:cNvSpPr>
            <a:spLocks noGrp="1"/>
          </p:cNvSpPr>
          <p:nvPr>
            <p:ph type="sldNum" sz="quarter" idx="10"/>
          </p:nvPr>
        </p:nvSpPr>
        <p:spPr/>
        <p:txBody>
          <a:bodyPr/>
          <a:lstStyle/>
          <a:p>
            <a:fld id="{58EB103B-C51F-4263-B440-88B4D0CACB0E}" type="slidenum">
              <a:rPr lang="en-GB" smtClean="0"/>
              <a:t>11</a:t>
            </a:fld>
            <a:endParaRPr lang="en-GB" dirty="0"/>
          </a:p>
        </p:txBody>
      </p:sp>
    </p:spTree>
    <p:extLst>
      <p:ext uri="{BB962C8B-B14F-4D97-AF65-F5344CB8AC3E}">
        <p14:creationId xmlns:p14="http://schemas.microsoft.com/office/powerpoint/2010/main" val="4208090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 funders expect enough data to be kept to enable validation of published findings</a:t>
            </a:r>
            <a:r>
              <a:rPr lang="en-GB" baseline="0" dirty="0" smtClean="0"/>
              <a:t> at a minimum. But other data may also have value.</a:t>
            </a:r>
          </a:p>
          <a:p>
            <a:endParaRPr lang="en-GB" baseline="0" dirty="0" smtClean="0"/>
          </a:p>
          <a:p>
            <a:r>
              <a:rPr lang="en-GB" baseline="0" dirty="0" smtClean="0"/>
              <a:t>Not always the data – sometimes the code or algorithm more valuable and data can be easily recaptured. </a:t>
            </a:r>
          </a:p>
        </p:txBody>
      </p:sp>
      <p:sp>
        <p:nvSpPr>
          <p:cNvPr id="4" name="Slide Number Placeholder 3"/>
          <p:cNvSpPr>
            <a:spLocks noGrp="1"/>
          </p:cNvSpPr>
          <p:nvPr>
            <p:ph type="sldNum" sz="quarter" idx="10"/>
          </p:nvPr>
        </p:nvSpPr>
        <p:spPr/>
        <p:txBody>
          <a:bodyPr/>
          <a:lstStyle/>
          <a:p>
            <a:fld id="{58EB103B-C51F-4263-B440-88B4D0CACB0E}" type="slidenum">
              <a:rPr lang="en-GB" smtClean="0"/>
              <a:t>12</a:t>
            </a:fld>
            <a:endParaRPr lang="en-GB" dirty="0"/>
          </a:p>
        </p:txBody>
      </p:sp>
    </p:spTree>
    <p:extLst>
      <p:ext uri="{BB962C8B-B14F-4D97-AF65-F5344CB8AC3E}">
        <p14:creationId xmlns:p14="http://schemas.microsoft.com/office/powerpoint/2010/main" val="3043609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 that not all research data is digital. Consider how you will maintain links between research</a:t>
            </a:r>
            <a:r>
              <a:rPr lang="en-GB" baseline="0" dirty="0" smtClean="0"/>
              <a:t> outputs and</a:t>
            </a:r>
            <a:r>
              <a:rPr lang="en-GB" dirty="0" smtClean="0"/>
              <a:t> analogue data like tissue samples. How will access to these resources be provided if needed?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some cases, algorithms and models are more valuable</a:t>
            </a:r>
            <a:r>
              <a:rPr lang="en-GB" baseline="0" dirty="0" smtClean="0"/>
              <a:t> than the data being run through them so be clear on what it is you need to keep (e.g., genomic data and models). </a:t>
            </a:r>
            <a:endParaRPr lang="en-GB" dirty="0"/>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13</a:t>
            </a:fld>
            <a:endParaRPr lang="en-US" altLang="en-US" sz="1200">
              <a:latin typeface="Calibri" pitchFamily="34" charset="0"/>
            </a:endParaRPr>
          </a:p>
        </p:txBody>
      </p:sp>
    </p:spTree>
    <p:extLst>
      <p:ext uri="{BB962C8B-B14F-4D97-AF65-F5344CB8AC3E}">
        <p14:creationId xmlns:p14="http://schemas.microsoft.com/office/powerpoint/2010/main" val="1551616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59" name="Slide Image Placeholder 1048658"/>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60" name="Notes Placeholder 1048659"/>
          <p:cNvSpPr>
            <a:spLocks noGrp="1"/>
          </p:cNvSpPr>
          <p:nvPr>
            <p:ph type="body" idx="1"/>
          </p:nvPr>
        </p:nvSpPr>
        <p:spPr>
          <a:xfrm>
            <a:off x="904649" y="5174578"/>
            <a:ext cx="5045042" cy="4686087"/>
          </a:xfrm>
          <a:prstGeom prst="rect">
            <a:avLst/>
          </a:prstGeom>
          <a:noFill/>
          <a:ln>
            <a:noFill/>
          </a:ln>
        </p:spPr>
        <p:txBody>
          <a:bodyPr lIns="91440" tIns="45720" rIns="91440" bIns="45720" anchor="t"/>
          <a:lstStyle/>
          <a:p>
            <a:pPr lvl="0"/>
            <a:r>
              <a:rPr lang="en-US" altLang="en-US" dirty="0" smtClean="0"/>
              <a:t>While </a:t>
            </a:r>
            <a:r>
              <a:rPr lang="en-US" altLang="en-US" dirty="0"/>
              <a:t>the researchers themselves will have a key role to play in sharing data, it is important to note that they are not the only stakeholders involved in the process. </a:t>
            </a:r>
          </a:p>
          <a:p>
            <a:pPr lvl="0"/>
            <a:endParaRPr lang="en-US" altLang="en-US" dirty="0"/>
          </a:p>
          <a:p>
            <a:pPr lvl="0"/>
            <a:r>
              <a:rPr lang="en-US" altLang="en-US" dirty="0"/>
              <a:t>Repository – how will data be made visible? </a:t>
            </a:r>
            <a:r>
              <a:rPr lang="en-US" altLang="en-US" dirty="0" smtClean="0"/>
              <a:t>Especially if physical data? </a:t>
            </a:r>
            <a:endParaRPr lang="en-US" altLang="en-US" dirty="0"/>
          </a:p>
          <a:p>
            <a:pPr lvl="0"/>
            <a:endParaRPr lang="en-US" altLang="en-US" dirty="0"/>
          </a:p>
          <a:p>
            <a:pPr lvl="0"/>
            <a:r>
              <a:rPr lang="en-US" altLang="en-US" dirty="0"/>
              <a:t>Support staff – e.g., Library staff to help describe data to make it easier to find and understand.</a:t>
            </a:r>
          </a:p>
          <a:p>
            <a:pPr lvl="0"/>
            <a:endParaRPr lang="en-US" altLang="en-US" dirty="0"/>
          </a:p>
          <a:p>
            <a:pPr lvl="0"/>
            <a:r>
              <a:rPr lang="en-US" altLang="en-US" dirty="0"/>
              <a:t>Research participants – informed consent is required. </a:t>
            </a:r>
            <a:r>
              <a:rPr lang="en-US" altLang="en-US" dirty="0" err="1"/>
              <a:t>Anonymisation</a:t>
            </a:r>
            <a:r>
              <a:rPr lang="en-US" altLang="en-US" dirty="0"/>
              <a:t> can be very costly.  </a:t>
            </a:r>
          </a:p>
          <a:p>
            <a:pPr lvl="0"/>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Commercial – identify what can and can’t be shared and make this explicit. Develop consortium agreements that make each partners rights explicit. </a:t>
            </a:r>
          </a:p>
          <a:p>
            <a:pPr lvl="0"/>
            <a:endParaRPr lang="en-US" altLang="en-US" dirty="0" smtClean="0"/>
          </a:p>
          <a:p>
            <a:pPr lvl="0"/>
            <a:r>
              <a:rPr lang="en-US" altLang="en-US" dirty="0" smtClean="0"/>
              <a:t>Secondary </a:t>
            </a:r>
            <a:r>
              <a:rPr lang="en-US" altLang="en-US" dirty="0"/>
              <a:t>user – when sharing data, researchers can ask </a:t>
            </a:r>
            <a:r>
              <a:rPr lang="en-US" altLang="en-US" dirty="0" err="1"/>
              <a:t>reusers</a:t>
            </a:r>
            <a:r>
              <a:rPr lang="en-US" altLang="en-US" dirty="0"/>
              <a:t> to tick that they accept terms and conditions regarding fair use </a:t>
            </a:r>
          </a:p>
          <a:p>
            <a:pPr lvl="0"/>
            <a:endParaRPr lang="en-US" altLang="en-US" dirty="0"/>
          </a:p>
        </p:txBody>
      </p:sp>
      <p:sp>
        <p:nvSpPr>
          <p:cNvPr id="1048661" name="Rectangle 1048660"/>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14</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en-GB" altLang="en-US" dirty="0" smtClean="0">
                <a:latin typeface="Calibri" pitchFamily="34" charset="0"/>
              </a:rPr>
              <a:t>Ideally, we’d like to see researchers embrace Open Science and make as much of their data available with as few restrictions as possible. However, where that isn’t possible, it is important to be clear on why data can’t be shared. </a:t>
            </a:r>
          </a:p>
          <a:p>
            <a:pPr eaLnBrk="1"/>
            <a:endParaRPr lang="en-GB" altLang="en-US" dirty="0" smtClean="0">
              <a:latin typeface="Calibri" pitchFamily="34" charset="0"/>
            </a:endParaRPr>
          </a:p>
          <a:p>
            <a:pPr eaLnBrk="1"/>
            <a:r>
              <a:rPr lang="en-GB" altLang="en-US" dirty="0" smtClean="0">
                <a:latin typeface="Calibri" pitchFamily="34" charset="0"/>
              </a:rPr>
              <a:t>Provide </a:t>
            </a:r>
            <a:r>
              <a:rPr lang="en-GB" altLang="en-US" dirty="0" smtClean="0">
                <a:latin typeface="Calibri" pitchFamily="34" charset="0"/>
              </a:rPr>
              <a:t>a recommended data citation for data set. UK Data Service provides information on tools that are helpful for citing specific sections of interviews and other types of social science data that might be collected.    </a:t>
            </a:r>
          </a:p>
          <a:p>
            <a:pPr eaLnBrk="1"/>
            <a:endParaRPr lang="en-GB" altLang="en-US" dirty="0" smtClean="0">
              <a:latin typeface="Calibri" pitchFamily="34" charset="0"/>
            </a:endParaRPr>
          </a:p>
        </p:txBody>
      </p:sp>
      <p:sp>
        <p:nvSpPr>
          <p:cNvPr id="51204" name="Slide Number Placeholder 3"/>
          <p:cNvSpPr txBox="1">
            <a:spLocks noChangeArrowheads="1"/>
          </p:cNvSpPr>
          <p:nvPr/>
        </p:nvSpPr>
        <p:spPr bwMode="auto">
          <a:xfrm>
            <a:off x="3777461" y="9378037"/>
            <a:ext cx="2890137" cy="49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2" rIns="91404" bIns="45702" anchor="b"/>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fld id="{480E83B1-3EA5-42D9-94E6-230A409D4AC0}" type="slidenum">
              <a:rPr lang="en-GB" altLang="en-US" sz="1200">
                <a:solidFill>
                  <a:srgbClr val="000000"/>
                </a:solidFill>
              </a:rPr>
              <a:pPr algn="r"/>
              <a:t>15</a:t>
            </a:fld>
            <a:endParaRPr lang="en-GB" altLang="en-US" sz="1200" dirty="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48670" name="Notes Placeholder 1048669"/>
          <p:cNvSpPr>
            <a:spLocks noGrp="1"/>
          </p:cNvSpPr>
          <p:nvPr>
            <p:ph type="body"/>
          </p:nvPr>
        </p:nvSpPr>
        <p:spPr>
          <a:xfrm>
            <a:off x="0" y="0"/>
            <a:ext cx="5505302" cy="7035477"/>
          </a:xfrm>
          <a:prstGeom prst="rect">
            <a:avLst/>
          </a:prstGeom>
          <a:noFill/>
          <a:ln>
            <a:noFill/>
          </a:ln>
        </p:spPr>
        <p:txBody>
          <a:bodyPr lIns="91440" tIns="45720" rIns="91440" bIns="45720"/>
          <a:lstStyle/>
          <a:p>
            <a:pPr lvl="0"/>
            <a:r>
              <a:rPr lang="en-GB" altLang="zh-CN" dirty="0" smtClean="0"/>
              <a:t>For data that can be published, ensure potential </a:t>
            </a:r>
            <a:r>
              <a:rPr lang="en-GB" altLang="zh-CN" dirty="0" err="1" smtClean="0"/>
              <a:t>reusers</a:t>
            </a:r>
            <a:r>
              <a:rPr lang="en-GB" altLang="zh-CN" smtClean="0"/>
              <a:t> are clear about what can and can‘t be done with data by applying a relevant license. </a:t>
            </a:r>
          </a:p>
          <a:p>
            <a:pPr lvl="0"/>
            <a:endParaRPr lang="en-GB" altLang="zh-CN" dirty="0" smtClean="0"/>
          </a:p>
          <a:p>
            <a:pPr lvl="0"/>
            <a:r>
              <a:rPr lang="en-GB" altLang="zh-CN" dirty="0" smtClean="0"/>
              <a:t>Researchers should be able to exploit commercial potential by selecting the right license (e.g., not closing any doors).</a:t>
            </a:r>
          </a:p>
          <a:p>
            <a:pPr lvl="0"/>
            <a:endParaRPr lang="en-GB" altLang="zh-CN" dirty="0" smtClean="0"/>
          </a:p>
          <a:p>
            <a:pPr lvl="0"/>
            <a:r>
              <a:rPr lang="en-GB" altLang="zh-CN" dirty="0" smtClean="0"/>
              <a:t>Researchers should be aware of any restrictions on using third party data in their research and be clear on what they can share while respecting licenses on others' data. </a:t>
            </a:r>
          </a:p>
          <a:p>
            <a:pPr lvl="0"/>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76" name="Slide Image Placeholder 1048675"/>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77" name="Notes Placeholder 1048676"/>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eaLnBrk="1" latinLnBrk="1" hangingPunct="1">
              <a:spcAft>
                <a:spcPts val="1800"/>
              </a:spcAft>
            </a:pPr>
            <a:r>
              <a:rPr lang="en-US" altLang="en-US" dirty="0" smtClean="0"/>
              <a:t>Depositing into a repository</a:t>
            </a:r>
            <a:r>
              <a:rPr lang="en-US" altLang="en-US" baseline="0" dirty="0" smtClean="0"/>
              <a:t> is good. But how can you make sure that your data can be most easily found and reused? </a:t>
            </a:r>
          </a:p>
          <a:p>
            <a:pPr lvl="0" eaLnBrk="1" latinLnBrk="1" hangingPunct="1">
              <a:spcAft>
                <a:spcPts val="1800"/>
              </a:spcAft>
            </a:pPr>
            <a:endParaRPr lang="en-US" altLang="en-US" baseline="0" dirty="0" smtClean="0"/>
          </a:p>
          <a:p>
            <a:pPr lvl="0" eaLnBrk="1" latinLnBrk="1" hangingPunct="1">
              <a:spcAft>
                <a:spcPts val="1800"/>
              </a:spcAft>
            </a:pPr>
            <a:r>
              <a:rPr lang="en-US" altLang="en-US" dirty="0" smtClean="0"/>
              <a:t>A </a:t>
            </a:r>
            <a:r>
              <a:rPr lang="en-US" altLang="en-US" dirty="0"/>
              <a:t>myriad of discovery mechanisms. Institutional data catalogues, </a:t>
            </a:r>
            <a:r>
              <a:rPr lang="en-US" altLang="en-US" dirty="0" smtClean="0"/>
              <a:t>national </a:t>
            </a:r>
            <a:r>
              <a:rPr lang="en-US" altLang="en-US" dirty="0"/>
              <a:t>discovery services and  funder registries. It would be ideal if data was entered once and shared between these systems more effectively. </a:t>
            </a:r>
          </a:p>
          <a:p>
            <a:pPr lvl="0" eaLnBrk="1" latinLnBrk="1" hangingPunct="1">
              <a:spcAft>
                <a:spcPts val="1800"/>
              </a:spcAft>
            </a:pPr>
            <a:r>
              <a:rPr lang="en-US" altLang="en-US" dirty="0"/>
              <a:t>   </a:t>
            </a:r>
          </a:p>
          <a:p>
            <a:pPr lvl="0" eaLnBrk="1" latinLnBrk="1" hangingPunct="1">
              <a:spcAft>
                <a:spcPts val="1800"/>
              </a:spcAft>
            </a:pPr>
            <a:r>
              <a:rPr lang="en-US" altLang="en-US" dirty="0" smtClean="0"/>
              <a:t> </a:t>
            </a:r>
            <a:endParaRPr lang="en-US" altLang="en-US" dirty="0"/>
          </a:p>
          <a:p>
            <a:pPr lvl="0" eaLnBrk="1" latinLnBrk="1" hangingPunct="1">
              <a:spcAft>
                <a:spcPts val="1800"/>
              </a:spcAft>
            </a:pPr>
            <a:endParaRPr lang="en-US" altLang="en-US" dirty="0"/>
          </a:p>
        </p:txBody>
      </p:sp>
      <p:sp>
        <p:nvSpPr>
          <p:cNvPr id="1048678" name="Rectangle 1048677"/>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17</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94" name="Slide Image Placeholder 1048693"/>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95" name="Notes Placeholder 1048694"/>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eaLnBrk="1" latinLnBrk="1" hangingPunct="1">
              <a:spcBef>
                <a:spcPct val="0"/>
              </a:spcBef>
            </a:pPr>
            <a:r>
              <a:rPr lang="en-US" altLang="en-US" dirty="0" smtClean="0">
                <a:ea typeface="MS PGothic" pitchFamily="34" charset="-128"/>
              </a:rPr>
              <a:t>DCC provides free access to a number of short</a:t>
            </a:r>
            <a:r>
              <a:rPr lang="en-US" altLang="en-US" dirty="0">
                <a:ea typeface="MS PGothic" pitchFamily="34" charset="-128"/>
              </a:rPr>
              <a:t>, practical guides on various topics:</a:t>
            </a:r>
          </a:p>
          <a:p>
            <a:pPr lvl="0" eaLnBrk="1" latinLnBrk="1" hangingPunct="1">
              <a:spcBef>
                <a:spcPct val="0"/>
              </a:spcBef>
            </a:pPr>
            <a:endParaRPr lang="en-US" altLang="en-US" dirty="0">
              <a:ea typeface="MS PGothic" pitchFamily="34" charset="-128"/>
            </a:endParaRP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discover RDM requirements</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develop RDM services</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develop a data management and sharing plan</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appraise and select research data</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write a lay summary</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a:t>
            </a:r>
            <a:r>
              <a:rPr lang="en-US" altLang="en-US" dirty="0" err="1">
                <a:ea typeface="MS PGothic" pitchFamily="34" charset="-128"/>
              </a:rPr>
              <a:t>licence</a:t>
            </a:r>
            <a:r>
              <a:rPr lang="en-US" altLang="en-US" dirty="0">
                <a:ea typeface="MS PGothic" pitchFamily="34" charset="-128"/>
              </a:rPr>
              <a:t> research data</a:t>
            </a:r>
          </a:p>
          <a:p>
            <a:pPr lvl="0" eaLnBrk="1" latinLnBrk="1" hangingPunct="1">
              <a:spcBef>
                <a:spcPct val="0"/>
              </a:spcBef>
            </a:pPr>
            <a:r>
              <a:rPr lang="en-US" altLang="en-US" dirty="0" smtClean="0">
                <a:ea typeface="MS PGothic" pitchFamily="34" charset="-128"/>
              </a:rPr>
              <a:t>-How </a:t>
            </a:r>
            <a:r>
              <a:rPr lang="en-US" altLang="en-US" dirty="0">
                <a:ea typeface="MS PGothic" pitchFamily="34" charset="-128"/>
              </a:rPr>
              <a:t>to cite datasets and link to publications</a:t>
            </a:r>
          </a:p>
          <a:p>
            <a:pPr lvl="0" eaLnBrk="1" latinLnBrk="1" hangingPunct="1">
              <a:spcBef>
                <a:spcPct val="0"/>
              </a:spcBef>
            </a:pPr>
            <a:endParaRPr lang="en-US" altLang="en-US" dirty="0">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89" name="Slide Image Placeholder 1048688"/>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90" name="Notes Placeholder 1048689"/>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eaLnBrk="1" latinLnBrk="1" hangingPunct="1"/>
            <a:r>
              <a:rPr lang="en-US" altLang="en-US" dirty="0"/>
              <a:t>Web-based tool to help researchers write Data Management and Sharing Plans according to different funder / institutional requirements</a:t>
            </a:r>
          </a:p>
          <a:p>
            <a:pPr lvl="0" eaLnBrk="1" latinLnBrk="1" hangingPunct="1"/>
            <a:endParaRPr lang="en-US" alt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en-US" dirty="0" smtClean="0"/>
              <a:t>There are various templates in DMP Online based on different funder requirements and institutional </a:t>
            </a:r>
            <a:r>
              <a:rPr lang="en-US" altLang="en-US" dirty="0" err="1" smtClean="0"/>
              <a:t>customisations</a:t>
            </a:r>
            <a:r>
              <a:rPr lang="en-US" altLang="en-US" dirty="0" smtClean="0"/>
              <a:t>.</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en-US" dirty="0" smtClean="0"/>
          </a:p>
          <a:p>
            <a:pPr lvl="0" eaLnBrk="1" latinLnBrk="1" hangingPunct="1"/>
            <a:r>
              <a:rPr lang="en-US" altLang="en-US" dirty="0" smtClean="0"/>
              <a:t>We’re </a:t>
            </a:r>
            <a:r>
              <a:rPr lang="en-US" altLang="en-US" dirty="0"/>
              <a:t>currently enhancing it with practical examples, boilerplate text and tailored </a:t>
            </a:r>
            <a:r>
              <a:rPr lang="en-US" altLang="en-US" dirty="0" smtClean="0"/>
              <a:t>support. TEDDINET may wish to develop discipline specific</a:t>
            </a:r>
            <a:r>
              <a:rPr lang="en-US" altLang="en-US" baseline="0" dirty="0" smtClean="0"/>
              <a:t> guidance within the tool for future related projects. </a:t>
            </a:r>
            <a:endParaRPr lang="en-US" altLang="en-US" dirty="0"/>
          </a:p>
          <a:p>
            <a:pPr lvl="0" eaLnBrk="1" latinLnBrk="1" hangingPunct="1">
              <a:spcBef>
                <a:spcPct val="0"/>
              </a:spcBef>
            </a:pPr>
            <a:endParaRPr lang="en-US" altLang="en-US" dirty="0"/>
          </a:p>
        </p:txBody>
      </p:sp>
      <p:sp>
        <p:nvSpPr>
          <p:cNvPr id="1048691" name="Rectangle 1048690"/>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19</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20" name="Slide Image Placeholder 1048619"/>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21" name="Notes Placeholder 1048620"/>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eaLnBrk="1" latinLnBrk="1" hangingPunct="1">
              <a:spcBef>
                <a:spcPct val="0"/>
              </a:spcBef>
            </a:pPr>
            <a:r>
              <a:rPr lang="en-US" altLang="en-US" dirty="0" smtClean="0"/>
              <a:t>Currently funded by </a:t>
            </a:r>
            <a:r>
              <a:rPr lang="en-US" altLang="en-US" dirty="0" err="1" smtClean="0"/>
              <a:t>Jisc</a:t>
            </a:r>
            <a:r>
              <a:rPr lang="en-US" altLang="en-US" dirty="0" smtClean="0"/>
              <a:t> and European Commission activity, the DCC </a:t>
            </a:r>
            <a:r>
              <a:rPr lang="en-US" altLang="en-US" dirty="0"/>
              <a:t>has been around for </a:t>
            </a:r>
            <a:r>
              <a:rPr lang="en-US" altLang="en-US" dirty="0" smtClean="0"/>
              <a:t>12 </a:t>
            </a:r>
            <a:r>
              <a:rPr lang="en-US" altLang="en-US" dirty="0"/>
              <a:t>years. </a:t>
            </a:r>
            <a:r>
              <a:rPr lang="en-US" altLang="en-US" dirty="0" smtClean="0"/>
              <a:t>DCC was</a:t>
            </a:r>
            <a:r>
              <a:rPr lang="en-US" altLang="en-US" baseline="0" dirty="0" smtClean="0"/>
              <a:t> o</a:t>
            </a:r>
            <a:r>
              <a:rPr lang="en-US" altLang="en-US" dirty="0" smtClean="0"/>
              <a:t>riginally funded jointly by </a:t>
            </a:r>
            <a:r>
              <a:rPr lang="en-US" altLang="en-US" dirty="0" err="1" smtClean="0"/>
              <a:t>Jisc</a:t>
            </a:r>
            <a:r>
              <a:rPr lang="en-US" altLang="en-US" dirty="0" smtClean="0"/>
              <a:t> and EPSRC</a:t>
            </a:r>
            <a:r>
              <a:rPr lang="en-US" altLang="en-US" baseline="0" dirty="0" smtClean="0"/>
              <a:t> under the </a:t>
            </a:r>
            <a:r>
              <a:rPr lang="en-US" altLang="en-US" baseline="0" dirty="0" err="1" smtClean="0"/>
              <a:t>eScience</a:t>
            </a:r>
            <a:r>
              <a:rPr lang="en-US" altLang="en-US" baseline="0" dirty="0" smtClean="0"/>
              <a:t> </a:t>
            </a:r>
            <a:r>
              <a:rPr lang="en-US" altLang="en-US" baseline="0" dirty="0" err="1" smtClean="0"/>
              <a:t>programme</a:t>
            </a:r>
            <a:r>
              <a:rPr lang="en-US" altLang="en-US" baseline="0" dirty="0" smtClean="0"/>
              <a:t> (2004-2007). Illustrates that EPSRC has been considering the challenges around longer term curation of research data for some time. </a:t>
            </a:r>
            <a:endParaRPr lang="en-US" altLang="en-US" dirty="0"/>
          </a:p>
          <a:p>
            <a:pPr lvl="0" eaLnBrk="1" latinLnBrk="1" hangingPunct="1">
              <a:spcBef>
                <a:spcPct val="0"/>
              </a:spcBef>
            </a:pPr>
            <a:endParaRPr lang="en-US" altLang="en-US" dirty="0"/>
          </a:p>
          <a:p>
            <a:pPr lvl="0"/>
            <a:endParaRPr lang="en-US" altLang="en-US" dirty="0"/>
          </a:p>
          <a:p>
            <a:pPr lvl="0"/>
            <a:endParaRPr lang="en-US" altLang="en-US" dirty="0"/>
          </a:p>
          <a:p>
            <a:pPr lvl="0"/>
            <a:endParaRPr lang="en-US" altLang="en-US" dirty="0"/>
          </a:p>
        </p:txBody>
      </p:sp>
      <p:sp>
        <p:nvSpPr>
          <p:cNvPr id="1048622" name="Rectangle 1048621"/>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2</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08" name="Slide Image Placeholder 1048607"/>
          <p:cNvSpPr>
            <a:spLocks noGrp="1" noRot="1" noChangeAspect="1"/>
          </p:cNvSpPr>
          <p:nvPr>
            <p:ph type="sldImg"/>
          </p:nvPr>
        </p:nvSpPr>
        <p:spPr>
          <a:xfrm>
            <a:off x="866775" y="739775"/>
            <a:ext cx="4935538" cy="3703638"/>
          </a:xfrm>
          <a:prstGeom prst="rect">
            <a:avLst/>
          </a:prstGeom>
          <a:noFill/>
          <a:ln>
            <a:noFill/>
          </a:ln>
        </p:spPr>
        <p:txBody>
          <a:bodyPr lIns="91440" tIns="45720" rIns="91440" bIns="45720" anchor="ctr"/>
          <a:lstStyle/>
          <a:p>
            <a:endParaRPr/>
          </a:p>
        </p:txBody>
      </p:sp>
      <p:sp>
        <p:nvSpPr>
          <p:cNvPr id="1048609" name="Notes Placeholder 1048608"/>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a:r>
              <a:rPr lang="en-US" altLang="en-US"/>
              <a:t>Consider reviewing the plan at lease as often as you provide updates to your funder. Consider making your final phase DMP public via your institutional repository and link it to you publication and data set.</a:t>
            </a:r>
          </a:p>
          <a:p>
            <a:pPr lvl="0"/>
            <a:endParaRPr lang="en-US" altLang="en-US"/>
          </a:p>
          <a:p>
            <a:pPr lvl="0"/>
            <a:r>
              <a:rPr lang="en-US" altLang="en-US"/>
              <a:t>Consider publishing the final version DMP as a data paper – increasing number of peer reviewed data journals emerging. Good to get credit for your efforts!</a:t>
            </a:r>
          </a:p>
        </p:txBody>
      </p:sp>
      <p:sp>
        <p:nvSpPr>
          <p:cNvPr id="1048610" name="Rectangle 1048609"/>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20</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 early!</a:t>
            </a:r>
          </a:p>
          <a:p>
            <a:r>
              <a:rPr lang="en-GB" dirty="0" smtClean="0"/>
              <a:t>Justify additional resource needed for RDM and add to proposed budget</a:t>
            </a:r>
          </a:p>
          <a:p>
            <a:r>
              <a:rPr lang="en-GB" dirty="0" smtClean="0"/>
              <a:t>Do not to write the plan in isolation – seek advice from colleagues (ethics, IT, library)</a:t>
            </a:r>
          </a:p>
          <a:p>
            <a:r>
              <a:rPr lang="en-GB" dirty="0" smtClean="0"/>
              <a:t>Be realistic - base plans on available skills &amp; support. Don't gold plate plan.  </a:t>
            </a:r>
          </a:p>
          <a:p>
            <a:r>
              <a:rPr lang="en-GB" dirty="0" smtClean="0"/>
              <a:t>Update the plan - change over time!</a:t>
            </a:r>
          </a:p>
          <a:p>
            <a:endParaRPr lang="en-GB" dirty="0"/>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21</a:t>
            </a:fld>
            <a:endParaRPr lang="en-US" altLang="en-US" sz="1200">
              <a:latin typeface="Calibri" pitchFamily="34" charset="0"/>
            </a:endParaRPr>
          </a:p>
        </p:txBody>
      </p:sp>
    </p:spTree>
    <p:extLst>
      <p:ext uri="{BB962C8B-B14F-4D97-AF65-F5344CB8AC3E}">
        <p14:creationId xmlns:p14="http://schemas.microsoft.com/office/powerpoint/2010/main" val="1962637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22</a:t>
            </a:fld>
            <a:endParaRPr lang="en-US" altLang="en-US" sz="1200">
              <a:latin typeface="Calibri" pitchFamily="34" charset="0"/>
            </a:endParaRPr>
          </a:p>
        </p:txBody>
      </p:sp>
    </p:spTree>
    <p:extLst>
      <p:ext uri="{BB962C8B-B14F-4D97-AF65-F5344CB8AC3E}">
        <p14:creationId xmlns:p14="http://schemas.microsoft.com/office/powerpoint/2010/main" val="358268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23</a:t>
            </a:fld>
            <a:endParaRPr lang="en-US" altLang="en-US" sz="1200">
              <a:latin typeface="Calibri" pitchFamily="34" charset="0"/>
            </a:endParaRPr>
          </a:p>
        </p:txBody>
      </p:sp>
    </p:spTree>
    <p:extLst>
      <p:ext uri="{BB962C8B-B14F-4D97-AF65-F5344CB8AC3E}">
        <p14:creationId xmlns:p14="http://schemas.microsoft.com/office/powerpoint/2010/main" val="3285477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7">
              <a:defRPr/>
            </a:pPr>
            <a:r>
              <a:rPr lang="en-GB" altLang="en-US" dirty="0" smtClean="0"/>
              <a:t>The active management of data throughout the lifecycle</a:t>
            </a:r>
            <a:endParaRPr lang="en-GB" altLang="en-US" sz="1400" dirty="0"/>
          </a:p>
          <a:p>
            <a:endParaRPr lang="en-GB" dirty="0"/>
          </a:p>
        </p:txBody>
      </p:sp>
      <p:sp>
        <p:nvSpPr>
          <p:cNvPr id="4" name="Slide Number Placeholder 3"/>
          <p:cNvSpPr>
            <a:spLocks noGrp="1"/>
          </p:cNvSpPr>
          <p:nvPr>
            <p:ph type="sldNum" sz="quarter" idx="10"/>
          </p:nvPr>
        </p:nvSpPr>
        <p:spPr/>
        <p:txBody>
          <a:bodyPr/>
          <a:lstStyle/>
          <a:p>
            <a:fld id="{58EB103B-C51F-4263-B440-88B4D0CACB0E}" type="slidenum">
              <a:rPr lang="en-GB" smtClean="0"/>
              <a:t>3</a:t>
            </a:fld>
            <a:endParaRPr lang="en-GB" dirty="0"/>
          </a:p>
        </p:txBody>
      </p:sp>
    </p:spTree>
    <p:extLst>
      <p:ext uri="{BB962C8B-B14F-4D97-AF65-F5344CB8AC3E}">
        <p14:creationId xmlns:p14="http://schemas.microsoft.com/office/powerpoint/2010/main" val="1439360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866775" y="739775"/>
            <a:ext cx="4935538" cy="3703638"/>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161" eaLnBrk="0" hangingPunct="0">
              <a:defRPr sz="2200">
                <a:solidFill>
                  <a:schemeClr val="tx1"/>
                </a:solidFill>
                <a:latin typeface="Arial" pitchFamily="34" charset="0"/>
              </a:defRPr>
            </a:lvl1pPr>
            <a:lvl2pPr marL="685620" indent="-263700" defTabSz="914161" eaLnBrk="0" hangingPunct="0">
              <a:defRPr sz="2200">
                <a:solidFill>
                  <a:schemeClr val="tx1"/>
                </a:solidFill>
                <a:latin typeface="Arial" pitchFamily="34" charset="0"/>
              </a:defRPr>
            </a:lvl2pPr>
            <a:lvl3pPr marL="1054801" indent="-210961" defTabSz="914161" eaLnBrk="0" hangingPunct="0">
              <a:defRPr sz="2200">
                <a:solidFill>
                  <a:schemeClr val="tx1"/>
                </a:solidFill>
                <a:latin typeface="Arial" pitchFamily="34" charset="0"/>
              </a:defRPr>
            </a:lvl3pPr>
            <a:lvl4pPr marL="1476720" indent="-210961" defTabSz="914161" eaLnBrk="0" hangingPunct="0">
              <a:defRPr sz="2200">
                <a:solidFill>
                  <a:schemeClr val="tx1"/>
                </a:solidFill>
                <a:latin typeface="Arial" pitchFamily="34" charset="0"/>
              </a:defRPr>
            </a:lvl4pPr>
            <a:lvl5pPr marL="1898639" indent="-210961" defTabSz="914161" eaLnBrk="0" hangingPunct="0">
              <a:defRPr sz="2200">
                <a:solidFill>
                  <a:schemeClr val="tx1"/>
                </a:solidFill>
                <a:latin typeface="Arial" pitchFamily="34" charset="0"/>
              </a:defRPr>
            </a:lvl5pPr>
            <a:lvl6pPr marL="2320561" indent="-210961" defTabSz="914161" eaLnBrk="0" fontAlgn="base" hangingPunct="0">
              <a:spcBef>
                <a:spcPct val="20000"/>
              </a:spcBef>
              <a:spcAft>
                <a:spcPct val="0"/>
              </a:spcAft>
              <a:buClr>
                <a:schemeClr val="bg1"/>
              </a:buClr>
              <a:buChar char="•"/>
              <a:defRPr sz="2200">
                <a:solidFill>
                  <a:schemeClr val="tx1"/>
                </a:solidFill>
                <a:latin typeface="Arial" pitchFamily="34" charset="0"/>
              </a:defRPr>
            </a:lvl6pPr>
            <a:lvl7pPr marL="2742481" indent="-210961" defTabSz="914161" eaLnBrk="0" fontAlgn="base" hangingPunct="0">
              <a:spcBef>
                <a:spcPct val="20000"/>
              </a:spcBef>
              <a:spcAft>
                <a:spcPct val="0"/>
              </a:spcAft>
              <a:buClr>
                <a:schemeClr val="bg1"/>
              </a:buClr>
              <a:buChar char="•"/>
              <a:defRPr sz="2200">
                <a:solidFill>
                  <a:schemeClr val="tx1"/>
                </a:solidFill>
                <a:latin typeface="Arial" pitchFamily="34" charset="0"/>
              </a:defRPr>
            </a:lvl7pPr>
            <a:lvl8pPr marL="3164401" indent="-210961" defTabSz="914161" eaLnBrk="0" fontAlgn="base" hangingPunct="0">
              <a:spcBef>
                <a:spcPct val="20000"/>
              </a:spcBef>
              <a:spcAft>
                <a:spcPct val="0"/>
              </a:spcAft>
              <a:buClr>
                <a:schemeClr val="bg1"/>
              </a:buClr>
              <a:buChar char="•"/>
              <a:defRPr sz="2200">
                <a:solidFill>
                  <a:schemeClr val="tx1"/>
                </a:solidFill>
                <a:latin typeface="Arial" pitchFamily="34" charset="0"/>
              </a:defRPr>
            </a:lvl8pPr>
            <a:lvl9pPr marL="3586320" indent="-210961" defTabSz="914161" eaLnBrk="0" fontAlgn="base" hangingPunct="0">
              <a:spcBef>
                <a:spcPct val="20000"/>
              </a:spcBef>
              <a:spcAft>
                <a:spcPct val="0"/>
              </a:spcAft>
              <a:buClr>
                <a:schemeClr val="bg1"/>
              </a:buClr>
              <a:buChar char="•"/>
              <a:defRPr sz="2200">
                <a:solidFill>
                  <a:schemeClr val="tx1"/>
                </a:solidFill>
                <a:latin typeface="Arial" pitchFamily="34" charset="0"/>
              </a:defRPr>
            </a:lvl9pPr>
          </a:lstStyle>
          <a:p>
            <a:pPr eaLnBrk="1" hangingPunct="1"/>
            <a:fld id="{EAFC9D4E-F858-40AB-A4B4-143CEE6BF36F}" type="slidenum">
              <a:rPr lang="en-GB" altLang="en-US" sz="1200">
                <a:latin typeface="Times New Roman" pitchFamily="18" charset="0"/>
              </a:rPr>
              <a:pPr eaLnBrk="1" hangingPunct="1"/>
              <a:t>4</a:t>
            </a:fld>
            <a:endParaRPr lang="en-GB" alt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en-GB" altLang="en-US" dirty="0" smtClean="0">
                <a:latin typeface="Calibri" pitchFamily="34" charset="0"/>
              </a:rPr>
              <a:t>Funding body mandates have been a key driver for improving RDM infrastructure and practice. RCUK issued its common principles on research data several years ago to address this need for transparency and value. </a:t>
            </a:r>
          </a:p>
          <a:p>
            <a:pPr eaLnBrk="1"/>
            <a:endParaRPr lang="en-GB" altLang="en-US" dirty="0" smtClean="0">
              <a:latin typeface="Calibri" pitchFamily="34" charset="0"/>
            </a:endParaRPr>
          </a:p>
          <a:p>
            <a:pPr eaLnBrk="1"/>
            <a:r>
              <a:rPr lang="en-GB" altLang="en-US" dirty="0" smtClean="0">
                <a:latin typeface="Calibri" pitchFamily="34" charset="0"/>
              </a:rPr>
              <a:t>Funders have an obligation to show that public funds are being allocated appropriately. Important to note that funders need to demonstrate impact too.  Otherwise research budgets shrink!</a:t>
            </a:r>
          </a:p>
          <a:p>
            <a:pPr eaLnBrk="1"/>
            <a:endParaRPr lang="en-GB" altLang="en-US" dirty="0" smtClean="0">
              <a:latin typeface="Calibri" pitchFamily="34" charset="0"/>
            </a:endParaRPr>
          </a:p>
          <a:p>
            <a:pPr eaLnBrk="1"/>
            <a:r>
              <a:rPr lang="en-GB" altLang="en-US" dirty="0" smtClean="0">
                <a:latin typeface="Calibri" pitchFamily="34" charset="0"/>
              </a:rPr>
              <a:t>Not just UK, H2020 open data pilot and enthusiasm for Open science. </a:t>
            </a:r>
          </a:p>
          <a:p>
            <a:pPr eaLnBrk="1"/>
            <a:endParaRPr lang="en-GB" altLang="en-US" dirty="0" smtClean="0">
              <a:latin typeface="Calibri" pitchFamily="34" charset="0"/>
            </a:endParaRPr>
          </a:p>
          <a:p>
            <a:pPr eaLnBrk="1"/>
            <a:r>
              <a:rPr lang="en-GB" altLang="en-US" dirty="0" smtClean="0">
                <a:latin typeface="Calibri" pitchFamily="34" charset="0"/>
              </a:rPr>
              <a:t>Important to stress that funders are NOT saying that ALL data must be kept or shared. Funders expects responsible research practice.</a:t>
            </a:r>
          </a:p>
          <a:p>
            <a:pPr eaLnBrk="1"/>
            <a:endParaRPr lang="en-GB" altLang="en-US" dirty="0" smtClean="0">
              <a:latin typeface="Calibri" pitchFamily="34" charset="0"/>
            </a:endParaRPr>
          </a:p>
          <a:p>
            <a:pPr eaLnBrk="1"/>
            <a:endParaRPr lang="en-GB" altLang="en-US" dirty="0" smtClean="0">
              <a:latin typeface="Calibri" pitchFamily="34" charset="0"/>
            </a:endParaRPr>
          </a:p>
          <a:p>
            <a:pPr eaLnBrk="1"/>
            <a:endParaRPr lang="en-GB" altLang="en-US" dirty="0" smtClean="0">
              <a:latin typeface="Calibri" pitchFamily="34" charset="0"/>
            </a:endParaRPr>
          </a:p>
          <a:p>
            <a:pPr eaLnBrk="1"/>
            <a:r>
              <a:rPr lang="en-GB" altLang="en-US" dirty="0" smtClean="0">
                <a:latin typeface="Calibri" pitchFamily="34" charset="0"/>
              </a:rPr>
              <a:t>The background to this is about making the most of the data that has been created through publicly funded research. The guidelines speak of:</a:t>
            </a:r>
          </a:p>
          <a:p>
            <a:pPr eaLnBrk="1">
              <a:buFontTx/>
              <a:buChar char="•"/>
            </a:pPr>
            <a:r>
              <a:rPr lang="en-GB" altLang="en-US" dirty="0" smtClean="0">
                <a:latin typeface="Calibri" pitchFamily="34" charset="0"/>
              </a:rPr>
              <a:t>  Improved quality of results</a:t>
            </a:r>
          </a:p>
          <a:p>
            <a:pPr eaLnBrk="1">
              <a:buFontTx/>
              <a:buChar char="•"/>
            </a:pPr>
            <a:r>
              <a:rPr lang="en-GB" altLang="en-US" dirty="0" smtClean="0">
                <a:latin typeface="Calibri" pitchFamily="34" charset="0"/>
              </a:rPr>
              <a:t>  Greater efficiency</a:t>
            </a:r>
          </a:p>
          <a:p>
            <a:pPr eaLnBrk="1">
              <a:buFontTx/>
              <a:buChar char="•"/>
            </a:pPr>
            <a:r>
              <a:rPr lang="en-GB" altLang="en-US" dirty="0" smtClean="0">
                <a:latin typeface="Calibri" pitchFamily="34" charset="0"/>
              </a:rPr>
              <a:t>  Faster to market = faster growth</a:t>
            </a:r>
          </a:p>
          <a:p>
            <a:pPr eaLnBrk="1">
              <a:buFontTx/>
              <a:buChar char="•"/>
            </a:pPr>
            <a:r>
              <a:rPr lang="en-GB" altLang="en-US" dirty="0" smtClean="0">
                <a:latin typeface="Calibri" pitchFamily="34" charset="0"/>
              </a:rPr>
              <a:t>  Improved transparency of the scientific process</a:t>
            </a:r>
          </a:p>
        </p:txBody>
      </p:sp>
      <p:sp>
        <p:nvSpPr>
          <p:cNvPr id="37892" name="Slide Number Placeholder 3"/>
          <p:cNvSpPr txBox="1">
            <a:spLocks noChangeArrowheads="1"/>
          </p:cNvSpPr>
          <p:nvPr/>
        </p:nvSpPr>
        <p:spPr bwMode="auto">
          <a:xfrm>
            <a:off x="3777461" y="9378037"/>
            <a:ext cx="2890137" cy="49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02" rIns="91404" bIns="45702" anchor="b"/>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fld id="{DCD63C39-91C7-40E9-B2B0-324D70091B06}" type="slidenum">
              <a:rPr lang="en-GB" altLang="en-US" sz="1200">
                <a:solidFill>
                  <a:srgbClr val="000000"/>
                </a:solidFill>
              </a:rPr>
              <a:pPr algn="r"/>
              <a:t>5</a:t>
            </a:fld>
            <a:endParaRPr lang="en-GB" altLang="en-US" sz="1200"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34" name="Slide Image Placeholder 1048633"/>
          <p:cNvSpPr>
            <a:spLocks noGrp="1" noRot="1" noChangeAspect="1"/>
          </p:cNvSpPr>
          <p:nvPr>
            <p:ph type="sldImg"/>
          </p:nvPr>
        </p:nvSpPr>
        <p:spPr>
          <a:xfrm>
            <a:off x="866775" y="739775"/>
            <a:ext cx="4935538" cy="3703638"/>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35" name="Notes Placeholder 1048634"/>
          <p:cNvSpPr>
            <a:spLocks noGrp="1"/>
          </p:cNvSpPr>
          <p:nvPr>
            <p:ph type="body" idx="1"/>
          </p:nvPr>
        </p:nvSpPr>
        <p:spPr>
          <a:xfrm>
            <a:off x="666909" y="4689515"/>
            <a:ext cx="5335270" cy="4442698"/>
          </a:xfrm>
          <a:prstGeom prst="rect">
            <a:avLst/>
          </a:prstGeom>
          <a:noFill/>
          <a:ln>
            <a:noFill/>
          </a:ln>
        </p:spPr>
        <p:txBody>
          <a:bodyPr lIns="91440" tIns="45720" rIns="91440" bIns="45720" anchor="t"/>
          <a:lstStyle/>
          <a:p>
            <a:pPr lvl="0"/>
            <a:endParaRPr lang="en-US" altLang="en-US" dirty="0"/>
          </a:p>
          <a:p>
            <a:pPr lvl="0"/>
            <a:r>
              <a:rPr lang="en-US" altLang="en-US" dirty="0"/>
              <a:t>Data driven research is becoming the norm for all disciplines even arts and </a:t>
            </a:r>
            <a:r>
              <a:rPr lang="en-US" altLang="en-US" dirty="0" smtClean="0"/>
              <a:t>humanities. To </a:t>
            </a:r>
            <a:r>
              <a:rPr lang="en-US" altLang="en-US" dirty="0"/>
              <a:t>be effective in this era, researchers need access to high quality data.</a:t>
            </a:r>
          </a:p>
          <a:p>
            <a:pPr lvl="0"/>
            <a:endParaRPr lang="en-US" altLang="en-US" dirty="0"/>
          </a:p>
          <a:p>
            <a:pPr lvl="0"/>
            <a:r>
              <a:rPr lang="en-US" altLang="en-US" dirty="0" smtClean="0"/>
              <a:t>Currently, there are very worrying </a:t>
            </a:r>
            <a:r>
              <a:rPr lang="en-US" altLang="en-US" dirty="0"/>
              <a:t>stats around </a:t>
            </a:r>
            <a:r>
              <a:rPr lang="en-US" altLang="en-US" dirty="0" smtClean="0"/>
              <a:t>the percentage of published findings that are reproducible. </a:t>
            </a:r>
            <a:endParaRPr lang="en-US" altLang="en-US" dirty="0"/>
          </a:p>
        </p:txBody>
      </p:sp>
      <p:sp>
        <p:nvSpPr>
          <p:cNvPr id="1048636" name="Rectangle 1048635"/>
          <p:cNvSpPr/>
          <p:nvPr/>
        </p:nvSpPr>
        <p:spPr>
          <a:xfrm>
            <a:off x="3777606" y="9377315"/>
            <a:ext cx="2889938" cy="493633"/>
          </a:xfrm>
          <a:prstGeom prst="rect">
            <a:avLst/>
          </a:prstGeom>
          <a:noFill/>
          <a:ln>
            <a:noFill/>
          </a:ln>
        </p:spPr>
        <p:txBody>
          <a:bodyPr lIns="91440" tIns="45720" rIns="91440" bIns="45720" anchor="b"/>
          <a:lstStyle/>
          <a:p>
            <a:pPr marL="0" lvl="0" indent="0" algn="r" eaLnBrk="1" fontAlgn="base" latinLnBrk="1" hangingPunct="1">
              <a:lnSpc>
                <a:spcPct val="100000"/>
              </a:lnSpc>
              <a:spcBef>
                <a:spcPct val="0"/>
              </a:spcBef>
              <a:spcAft>
                <a:spcPct val="0"/>
              </a:spcAft>
              <a:buFontTx/>
              <a:buNone/>
            </a:pPr>
            <a:fld id="{566ABCEB-ACFC-4714-9973-3DA970169C29}" type="slidenum">
              <a:rPr lang="en-US" altLang="en-US" sz="1200" baseline="0">
                <a:solidFill>
                  <a:srgbClr val="000000"/>
                </a:solidFill>
                <a:latin typeface="Calibri" pitchFamily="34" charset="0"/>
                <a:ea typeface="Arial" charset="0"/>
                <a:sym typeface="Arial" charset="0"/>
              </a:rPr>
              <a:pPr marL="0" lvl="0" indent="0" algn="r" eaLnBrk="1" fontAlgn="base" latinLnBrk="1" hangingPunct="1">
                <a:lnSpc>
                  <a:spcPct val="100000"/>
                </a:lnSpc>
                <a:spcBef>
                  <a:spcPct val="0"/>
                </a:spcBef>
                <a:spcAft>
                  <a:spcPct val="0"/>
                </a:spcAft>
                <a:buFontTx/>
                <a:buNone/>
              </a:pPr>
              <a:t>6</a:t>
            </a:fld>
            <a:endParaRPr lang="en-US" altLang="en-US" sz="1200" baseline="0">
              <a:solidFill>
                <a:srgbClr val="000000"/>
              </a:solidFill>
              <a:latin typeface="Calibri" pitchFamily="34" charset="0"/>
              <a:ea typeface="Arial" charset="0"/>
              <a:sym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the next few slides, I’ll consider some of the ideals</a:t>
            </a:r>
            <a:r>
              <a:rPr lang="en-GB" baseline="0" dirty="0" smtClean="0"/>
              <a:t> we’d like to see in data management planning. </a:t>
            </a:r>
            <a:endParaRPr lang="en-GB" dirty="0"/>
          </a:p>
        </p:txBody>
      </p:sp>
      <p:sp>
        <p:nvSpPr>
          <p:cNvPr id="4" name="Slide Number Placeholder 3"/>
          <p:cNvSpPr>
            <a:spLocks noGrp="1"/>
          </p:cNvSpPr>
          <p:nvPr>
            <p:ph type="sldNum" sz="quarter" idx="10"/>
          </p:nvPr>
        </p:nvSpPr>
        <p:spPr/>
        <p:txBody>
          <a:bodyPr/>
          <a:lstStyle/>
          <a:p>
            <a:pPr lvl="0" algn="r" eaLnBrk="1" latinLnBrk="1" hangingPunct="1"/>
            <a:fld id="{566ABCEB-ACFC-4714-9973-3DA970169C29}" type="slidenum">
              <a:rPr lang="en-US" altLang="en-US" sz="1200" smtClean="0">
                <a:latin typeface="Calibri" pitchFamily="34" charset="0"/>
              </a:rPr>
              <a:pPr lvl="0" algn="r" eaLnBrk="1" latinLnBrk="1" hangingPunct="1"/>
              <a:t>7</a:t>
            </a:fld>
            <a:endParaRPr lang="en-US" altLang="en-US" sz="1200">
              <a:latin typeface="Calibri" pitchFamily="34" charset="0"/>
            </a:endParaRPr>
          </a:p>
        </p:txBody>
      </p:sp>
    </p:spTree>
    <p:extLst>
      <p:ext uri="{BB962C8B-B14F-4D97-AF65-F5344CB8AC3E}">
        <p14:creationId xmlns:p14="http://schemas.microsoft.com/office/powerpoint/2010/main" val="123371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8654" name="Slide Image Placeholder 1048653"/>
          <p:cNvSpPr>
            <a:spLocks noGrp="1" noRot="1" noChangeAspect="1"/>
          </p:cNvSpPr>
          <p:nvPr>
            <p:ph type="sldImg"/>
          </p:nvPr>
        </p:nvSpPr>
        <p:spPr>
          <a:xfrm>
            <a:off x="641350" y="800100"/>
            <a:ext cx="5329238" cy="3997325"/>
          </a:xfrm>
          <a:prstGeom prst="rect">
            <a:avLst/>
          </a:prstGeom>
          <a:noFill/>
          <a:ln w="9525" cap="flat" cmpd="sng">
            <a:solidFill>
              <a:srgbClr val="000000">
                <a:alpha val="100000"/>
              </a:srgbClr>
            </a:solidFill>
            <a:prstDash val="solid"/>
            <a:miter/>
          </a:ln>
        </p:spPr>
        <p:txBody>
          <a:bodyPr lIns="91440" tIns="45720" rIns="91440" bIns="45720" anchor="ctr"/>
          <a:lstStyle/>
          <a:p>
            <a:endParaRPr/>
          </a:p>
        </p:txBody>
      </p:sp>
      <p:sp>
        <p:nvSpPr>
          <p:cNvPr id="1048655" name="Notes Placeholder 1048654"/>
          <p:cNvSpPr>
            <a:spLocks noGrp="1"/>
          </p:cNvSpPr>
          <p:nvPr>
            <p:ph type="body" idx="1"/>
          </p:nvPr>
        </p:nvSpPr>
        <p:spPr>
          <a:xfrm>
            <a:off x="881492" y="5063168"/>
            <a:ext cx="4847439" cy="4797497"/>
          </a:xfrm>
          <a:prstGeom prst="rect">
            <a:avLst/>
          </a:prstGeom>
          <a:noFill/>
          <a:ln>
            <a:noFill/>
          </a:ln>
        </p:spPr>
        <p:txBody>
          <a:bodyPr lIns="91429" tIns="45715" rIns="91429" bIns="45715" anchor="t"/>
          <a:lstStyle/>
          <a:p>
            <a:pPr lvl="0">
              <a:lnSpc>
                <a:spcPct val="90000"/>
              </a:lnSpc>
            </a:pPr>
            <a:r>
              <a:rPr lang="en-US" altLang="en-US" sz="1000" dirty="0" smtClean="0">
                <a:latin typeface="Arial" charset="0"/>
                <a:ea typeface="Arial" charset="0"/>
              </a:rPr>
              <a:t>First of all, what </a:t>
            </a:r>
            <a:r>
              <a:rPr lang="en-US" altLang="en-US" sz="1000" dirty="0">
                <a:latin typeface="Arial" charset="0"/>
                <a:ea typeface="Arial" charset="0"/>
              </a:rPr>
              <a:t>is a Data Management </a:t>
            </a:r>
            <a:r>
              <a:rPr lang="en-US" altLang="en-US" sz="1000" dirty="0" smtClean="0">
                <a:latin typeface="Arial" charset="0"/>
                <a:ea typeface="Arial" charset="0"/>
              </a:rPr>
              <a:t>Plan (</a:t>
            </a:r>
            <a:r>
              <a:rPr lang="en-US" altLang="en-US" sz="1000" dirty="0" err="1" smtClean="0">
                <a:latin typeface="Arial" charset="0"/>
                <a:ea typeface="Arial" charset="0"/>
              </a:rPr>
              <a:t>dmp</a:t>
            </a:r>
            <a:r>
              <a:rPr lang="en-US" altLang="en-US" sz="1000" dirty="0" smtClean="0">
                <a:latin typeface="Arial" charset="0"/>
                <a:ea typeface="Arial" charset="0"/>
              </a:rPr>
              <a:t>)? </a:t>
            </a:r>
            <a:endParaRPr lang="en-US" altLang="en-US" sz="1000" dirty="0">
              <a:latin typeface="Arial" charset="0"/>
              <a:ea typeface="Arial" charset="0"/>
            </a:endParaRPr>
          </a:p>
          <a:p>
            <a:pPr lvl="0">
              <a:lnSpc>
                <a:spcPct val="90000"/>
              </a:lnSpc>
            </a:pPr>
            <a:endParaRPr lang="en-US" altLang="en-US" sz="1000" dirty="0">
              <a:latin typeface="Arial" charset="0"/>
              <a:ea typeface="Arial" charset="0"/>
            </a:endParaRPr>
          </a:p>
          <a:p>
            <a:pPr lvl="0">
              <a:lnSpc>
                <a:spcPct val="90000"/>
              </a:lnSpc>
            </a:pPr>
            <a:endParaRPr lang="en-US" altLang="en-US" sz="1000" dirty="0" smtClean="0">
              <a:latin typeface="Arial" charset="0"/>
              <a:ea typeface="Arial"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altLang="en-US" sz="1000" dirty="0" smtClean="0">
                <a:latin typeface="Arial" charset="0"/>
                <a:ea typeface="Arial" charset="0"/>
              </a:rPr>
              <a:t>Essentially</a:t>
            </a:r>
            <a:r>
              <a:rPr lang="en-US" altLang="en-US" sz="1000" dirty="0">
                <a:latin typeface="Arial" charset="0"/>
                <a:ea typeface="Arial" charset="0"/>
              </a:rPr>
              <a:t>, most funders just want evidence at the grant stage that data has been considered – how much will be generated? </a:t>
            </a:r>
            <a:r>
              <a:rPr lang="en-US" altLang="en-US" sz="1000" dirty="0" smtClean="0">
                <a:latin typeface="Arial" charset="0"/>
                <a:ea typeface="Arial" charset="0"/>
              </a:rPr>
              <a:t>Usually just a</a:t>
            </a:r>
            <a:r>
              <a:rPr lang="en-US" altLang="en-US" sz="1000" baseline="0" dirty="0" smtClean="0">
                <a:latin typeface="Arial" charset="0"/>
                <a:ea typeface="Arial" charset="0"/>
              </a:rPr>
              <a:t> </a:t>
            </a:r>
            <a:r>
              <a:rPr lang="en-US" altLang="en-US" sz="1000" dirty="0" smtClean="0">
                <a:latin typeface="Arial" charset="0"/>
                <a:ea typeface="Arial" charset="0"/>
              </a:rPr>
              <a:t>1-2 page summary covering the expected data to be produced through research along with an idea of what might</a:t>
            </a:r>
            <a:r>
              <a:rPr lang="en-US" altLang="en-US" sz="1000" baseline="0" dirty="0" smtClean="0">
                <a:latin typeface="Arial" charset="0"/>
                <a:ea typeface="Arial" charset="0"/>
              </a:rPr>
              <a:t> be shared and how and when it will be shared.  </a:t>
            </a:r>
          </a:p>
          <a:p>
            <a:pPr marL="0" marR="0" lvl="0" indent="0" algn="l" defTabSz="914400" rtl="0" eaLnBrk="1" fontAlgn="auto" latinLnBrk="0" hangingPunct="1">
              <a:lnSpc>
                <a:spcPct val="90000"/>
              </a:lnSpc>
              <a:spcBef>
                <a:spcPts val="0"/>
              </a:spcBef>
              <a:spcAft>
                <a:spcPts val="0"/>
              </a:spcAft>
              <a:buClrTx/>
              <a:buSzTx/>
              <a:buFontTx/>
              <a:buNone/>
              <a:tabLst/>
              <a:defRPr/>
            </a:pPr>
            <a:endParaRPr lang="en-US" altLang="en-US" sz="1000" dirty="0">
              <a:latin typeface="Arial" charset="0"/>
              <a:ea typeface="Arial" charset="0"/>
            </a:endParaRPr>
          </a:p>
          <a:p>
            <a:pPr lvl="0">
              <a:lnSpc>
                <a:spcPct val="90000"/>
              </a:lnSpc>
            </a:pPr>
            <a:r>
              <a:rPr lang="en-US" altLang="en-US" sz="1000" dirty="0">
                <a:latin typeface="Arial" charset="0"/>
                <a:ea typeface="Arial" charset="0"/>
              </a:rPr>
              <a:t>It is important to stress </a:t>
            </a:r>
            <a:r>
              <a:rPr lang="en-US" altLang="en-US" sz="1000" dirty="0" smtClean="0">
                <a:latin typeface="Arial" charset="0"/>
                <a:ea typeface="Arial" charset="0"/>
              </a:rPr>
              <a:t>that </a:t>
            </a:r>
            <a:r>
              <a:rPr lang="en-US" altLang="en-US" sz="1000" dirty="0">
                <a:latin typeface="Arial" charset="0"/>
                <a:ea typeface="Arial" charset="0"/>
              </a:rPr>
              <a:t>funders aren’t expecting something carved in </a:t>
            </a:r>
            <a:r>
              <a:rPr lang="en-US" altLang="en-US" sz="1000" dirty="0" smtClean="0">
                <a:latin typeface="Arial" charset="0"/>
                <a:ea typeface="Arial" charset="0"/>
              </a:rPr>
              <a:t>stone</a:t>
            </a:r>
            <a:r>
              <a:rPr lang="en-US" altLang="en-US" sz="1000" baseline="0" dirty="0" smtClean="0">
                <a:latin typeface="Arial" charset="0"/>
                <a:ea typeface="Arial" charset="0"/>
              </a:rPr>
              <a:t> at this stage. </a:t>
            </a:r>
            <a:r>
              <a:rPr lang="en-US" altLang="en-US" sz="1000" dirty="0" smtClean="0">
                <a:latin typeface="Arial" charset="0"/>
                <a:ea typeface="Arial" charset="0"/>
              </a:rPr>
              <a:t>Projects </a:t>
            </a:r>
            <a:r>
              <a:rPr lang="en-US" altLang="en-US" sz="1000" dirty="0">
                <a:latin typeface="Arial" charset="0"/>
                <a:ea typeface="Arial" charset="0"/>
              </a:rPr>
              <a:t>often change quite radically from what is submitted at the proposal stage </a:t>
            </a:r>
            <a:r>
              <a:rPr lang="en-US" altLang="en-US" sz="1000" dirty="0" smtClean="0">
                <a:latin typeface="Arial" charset="0"/>
                <a:ea typeface="Arial" charset="0"/>
              </a:rPr>
              <a:t>and </a:t>
            </a:r>
            <a:r>
              <a:rPr lang="en-US" altLang="en-US" sz="1000" dirty="0">
                <a:latin typeface="Arial" charset="0"/>
                <a:ea typeface="Arial" charset="0"/>
              </a:rPr>
              <a:t>this is ok. Researchers just need to be able to provide evidence that they have thought about the data they might be generating and how it will be managed and shared. </a:t>
            </a:r>
          </a:p>
          <a:p>
            <a:pPr lvl="0">
              <a:lnSpc>
                <a:spcPct val="90000"/>
              </a:lnSpc>
            </a:pPr>
            <a:endParaRPr lang="en-US" altLang="en-US" sz="1000" dirty="0">
              <a:latin typeface="Arial" charset="0"/>
              <a:ea typeface="Arial" charset="0"/>
            </a:endParaRPr>
          </a:p>
          <a:p>
            <a:pPr lvl="0" eaLnBrk="1" latinLnBrk="1" hangingPunct="1">
              <a:lnSpc>
                <a:spcPct val="90000"/>
              </a:lnSpc>
              <a:spcBef>
                <a:spcPct val="0"/>
              </a:spcBef>
            </a:pPr>
            <a:r>
              <a:rPr lang="en-US" altLang="en-US" sz="1000" dirty="0">
                <a:latin typeface="Arial" charset="0"/>
                <a:ea typeface="Arial" charset="0"/>
              </a:rPr>
              <a:t>In terms of preservation, it is important to remember that not ALL data has to be retained. Selecting what data needs to be kept is something that only the researcher can do. Essentially, he/she will need to retain any </a:t>
            </a:r>
            <a:r>
              <a:rPr lang="en-US" altLang="en-US" sz="1000" dirty="0" smtClean="0">
                <a:latin typeface="Arial" charset="0"/>
                <a:ea typeface="Arial" charset="0"/>
              </a:rPr>
              <a:t>data       that </a:t>
            </a:r>
            <a:r>
              <a:rPr lang="en-US" altLang="en-US" sz="1000" dirty="0">
                <a:latin typeface="Arial" charset="0"/>
                <a:ea typeface="Arial" charset="0"/>
              </a:rPr>
              <a:t>underpins published findings to allow for validation of results. Additional data that is not required for validation purposes but is deemed to have longer-term value might also be worth keeping.   </a:t>
            </a:r>
          </a:p>
          <a:p>
            <a:pPr lvl="0">
              <a:lnSpc>
                <a:spcPct val="90000"/>
              </a:lnSpc>
            </a:pPr>
            <a:endParaRPr lang="en-US" altLang="en-US" sz="1000" dirty="0">
              <a:latin typeface="Arial" charset="0"/>
              <a:ea typeface="Arial" charset="0"/>
            </a:endParaRPr>
          </a:p>
          <a:p>
            <a:pPr lvl="0">
              <a:lnSpc>
                <a:spcPct val="90000"/>
              </a:lnSpc>
            </a:pPr>
            <a:endParaRPr lang="en-US" altLang="en-US" sz="1000" dirty="0"/>
          </a:p>
          <a:p>
            <a:pPr lvl="0" eaLnBrk="1" latinLnBrk="1" hangingPunct="1">
              <a:lnSpc>
                <a:spcPct val="90000"/>
              </a:lnSpc>
              <a:spcBef>
                <a:spcPct val="0"/>
              </a:spcBef>
            </a:pPr>
            <a:r>
              <a:rPr lang="en-US" altLang="en-US" sz="1000" dirty="0">
                <a:ea typeface="MS PGothic" pitchFamily="34" charset="-128"/>
              </a:rPr>
              <a:t>DMPs are often submitted as part of grant applications, but are useful whenever you’re creating data. Some HEIs are introducing policies that require DMPs for all research undertaken by staff – whether externally funded or </a:t>
            </a:r>
            <a:r>
              <a:rPr lang="en-US" altLang="en-US" sz="1000" dirty="0" smtClean="0">
                <a:ea typeface="MS PGothic" pitchFamily="34" charset="-128"/>
              </a:rPr>
              <a:t>  not</a:t>
            </a:r>
            <a:r>
              <a:rPr lang="en-US" altLang="en-US" sz="1000" dirty="0">
                <a:ea typeface="MS PGothic" pitchFamily="34" charset="-128"/>
              </a:rPr>
              <a:t>. </a:t>
            </a:r>
          </a:p>
          <a:p>
            <a:pPr lvl="0">
              <a:lnSpc>
                <a:spcPct val="90000"/>
              </a:lnSpc>
            </a:pPr>
            <a:endParaRPr lang="en-US" altLang="en-US" sz="1000" dirty="0"/>
          </a:p>
          <a:p>
            <a:pPr lvl="0">
              <a:lnSpc>
                <a:spcPct val="90000"/>
              </a:lnSpc>
            </a:pPr>
            <a:endParaRPr lang="en-US" altLang="en-US" sz="1000" dirty="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Keep file and folder names short, but meaningful</a:t>
            </a:r>
          </a:p>
          <a:p>
            <a:endParaRPr lang="en-GB" dirty="0" smtClean="0"/>
          </a:p>
          <a:p>
            <a:r>
              <a:rPr lang="en-GB" dirty="0" smtClean="0"/>
              <a:t>Agree a method for versioning</a:t>
            </a:r>
          </a:p>
          <a:p>
            <a:endParaRPr lang="en-GB" dirty="0" smtClean="0"/>
          </a:p>
          <a:p>
            <a:r>
              <a:rPr lang="en-GB" dirty="0" smtClean="0"/>
              <a:t>Include dates in a set format e.g. YYYYMMDD</a:t>
            </a:r>
          </a:p>
          <a:p>
            <a:endParaRPr lang="en-GB" dirty="0" smtClean="0"/>
          </a:p>
          <a:p>
            <a:r>
              <a:rPr lang="en-GB" dirty="0" smtClean="0"/>
              <a:t>Avoid using non-alphanumeric characters in file names</a:t>
            </a:r>
          </a:p>
          <a:p>
            <a:endParaRPr lang="en-GB" dirty="0" smtClean="0"/>
          </a:p>
          <a:p>
            <a:r>
              <a:rPr lang="en-GB" dirty="0" smtClean="0"/>
              <a:t>Use hyphens or underscores not spaces e.g. day-sheet, </a:t>
            </a:r>
            <a:r>
              <a:rPr lang="en-GB" dirty="0" err="1" smtClean="0"/>
              <a:t>day_sheet</a:t>
            </a:r>
            <a:endParaRPr lang="en-GB" dirty="0" smtClean="0"/>
          </a:p>
          <a:p>
            <a:endParaRPr lang="en-GB" dirty="0" smtClean="0"/>
          </a:p>
          <a:p>
            <a:r>
              <a:rPr lang="en-GB" dirty="0" smtClean="0"/>
              <a:t>Order the elements in the most appropriate way to retrieve the record</a:t>
            </a:r>
          </a:p>
          <a:p>
            <a:r>
              <a:rPr lang="en-GB" dirty="0" smtClean="0"/>
              <a:t> </a:t>
            </a:r>
          </a:p>
          <a:p>
            <a:endParaRPr lang="en-GB" dirty="0"/>
          </a:p>
        </p:txBody>
      </p:sp>
      <p:sp>
        <p:nvSpPr>
          <p:cNvPr id="4" name="Slide Number Placeholder 3"/>
          <p:cNvSpPr>
            <a:spLocks noGrp="1"/>
          </p:cNvSpPr>
          <p:nvPr>
            <p:ph type="sldNum" sz="quarter" idx="10"/>
          </p:nvPr>
        </p:nvSpPr>
        <p:spPr/>
        <p:txBody>
          <a:bodyPr/>
          <a:lstStyle/>
          <a:p>
            <a:fld id="{58EB103B-C51F-4263-B440-88B4D0CACB0E}" type="slidenum">
              <a:rPr lang="en-GB" smtClean="0"/>
              <a:t>9</a:t>
            </a:fld>
            <a:endParaRPr lang="en-GB" dirty="0"/>
          </a:p>
        </p:txBody>
      </p:sp>
    </p:spTree>
    <p:extLst>
      <p:ext uri="{BB962C8B-B14F-4D97-AF65-F5344CB8AC3E}">
        <p14:creationId xmlns:p14="http://schemas.microsoft.com/office/powerpoint/2010/main" val="1518651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11" name="Title 1"/>
          <p:cNvSpPr>
            <a:spLocks noGrp="1"/>
          </p:cNvSpPr>
          <p:nvPr>
            <p:ph type="ctrTitle"/>
          </p:nvPr>
        </p:nvSpPr>
        <p:spPr>
          <a:xfrm>
            <a:off x="1143000" y="1122363"/>
            <a:ext cx="6858000" cy="2387600"/>
          </a:xfrm>
        </p:spPr>
        <p:txBody>
          <a:bodyPr anchor="b"/>
          <a:lstStyle>
            <a:lvl1pPr>
              <a:defRPr sz="6000"/>
            </a:lvl1pPr>
          </a:lstStyle>
          <a:p>
            <a:r>
              <a:rPr lang="en-US" altLang="zh-CN" smtClean="0"/>
              <a:t>Click to edit Master title style</a:t>
            </a:r>
            <a:endParaRPr lang="zh-CN" altLang="en-US"/>
          </a:p>
        </p:txBody>
      </p:sp>
      <p:sp>
        <p:nvSpPr>
          <p:cNvPr id="104861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zh-CN" altLang="en-US"/>
          </a:p>
        </p:txBody>
      </p:sp>
      <p:sp>
        <p:nvSpPr>
          <p:cNvPr id="1048613" name="Date Placeholder 1048612"/>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2016/3/14</a:t>
            </a:fld>
            <a:endParaRPr lang="zh-CN" altLang="en-US" sz="1200" b="0">
              <a:solidFill>
                <a:srgbClr val="898989"/>
              </a:solidFill>
              <a:latin typeface="Calibri" pitchFamily="34" charset="0"/>
              <a:ea typeface="宋体" charset="0"/>
            </a:endParaRPr>
          </a:p>
        </p:txBody>
      </p:sp>
      <p:sp>
        <p:nvSpPr>
          <p:cNvPr id="1048614" name="Slide Number Placeholder 1048613"/>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615" name="Footer Placeholder 1048614"/>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47" name="Title 1"/>
          <p:cNvSpPr>
            <a:spLocks noGrp="1"/>
          </p:cNvSpPr>
          <p:nvPr>
            <p:ph type="title"/>
          </p:nvPr>
        </p:nvSpPr>
        <p:spPr/>
        <p:txBody>
          <a:bodyPr/>
          <a:lstStyle/>
          <a:p>
            <a:r>
              <a:rPr lang="en-US" altLang="zh-CN" smtClean="0"/>
              <a:t>Click to edit Master title style</a:t>
            </a:r>
            <a:endParaRPr lang="zh-CN" altLang="en-US"/>
          </a:p>
        </p:txBody>
      </p:sp>
      <p:sp>
        <p:nvSpPr>
          <p:cNvPr id="1048748"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49" name="Date Placeholder 1048748"/>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2016/3/14</a:t>
            </a:fld>
            <a:endParaRPr lang="zh-CN" altLang="en-US" sz="1200" b="0">
              <a:solidFill>
                <a:srgbClr val="898989"/>
              </a:solidFill>
              <a:latin typeface="Calibri" pitchFamily="34" charset="0"/>
              <a:ea typeface="宋体" charset="0"/>
            </a:endParaRPr>
          </a:p>
        </p:txBody>
      </p:sp>
      <p:sp>
        <p:nvSpPr>
          <p:cNvPr id="1048750" name="Slide Number Placeholder 1048749"/>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51" name="Footer Placeholder 1048750"/>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31" name="Vertical Title 1"/>
          <p:cNvSpPr>
            <a:spLocks noGrp="1"/>
          </p:cNvSpPr>
          <p:nvPr>
            <p:ph type="title" orient="vert"/>
          </p:nvPr>
        </p:nvSpPr>
        <p:spPr>
          <a:xfrm>
            <a:off x="6543675" y="365125"/>
            <a:ext cx="1971675" cy="5811838"/>
          </a:xfrm>
        </p:spPr>
        <p:txBody>
          <a:bodyPr vert="eaVert"/>
          <a:lstStyle/>
          <a:p>
            <a:r>
              <a:rPr lang="en-US" altLang="zh-CN" smtClean="0"/>
              <a:t>Click to edit Master title style</a:t>
            </a:r>
            <a:endParaRPr lang="zh-CN" altLang="en-US"/>
          </a:p>
        </p:txBody>
      </p:sp>
      <p:sp>
        <p:nvSpPr>
          <p:cNvPr id="1048732" name="Vertical Text Placeholder 2"/>
          <p:cNvSpPr>
            <a:spLocks noGrp="1"/>
          </p:cNvSpPr>
          <p:nvPr>
            <p:ph type="body" orient="vert" idx="1"/>
          </p:nvPr>
        </p:nvSpPr>
        <p:spPr>
          <a:xfrm>
            <a:off x="628650"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33" name="Date Placeholder 1048732"/>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2016/3/14</a:t>
            </a:fld>
            <a:endParaRPr lang="zh-CN" altLang="en-US" sz="1200" b="0">
              <a:solidFill>
                <a:srgbClr val="898989"/>
              </a:solidFill>
              <a:latin typeface="Calibri" pitchFamily="34" charset="0"/>
              <a:ea typeface="宋体" charset="0"/>
            </a:endParaRPr>
          </a:p>
        </p:txBody>
      </p:sp>
      <p:sp>
        <p:nvSpPr>
          <p:cNvPr id="1048734" name="Slide Number Placeholder 1048733"/>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35" name="Footer Placeholder 1048734"/>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1" name="Title 1"/>
          <p:cNvSpPr>
            <a:spLocks noGrp="1"/>
          </p:cNvSpPr>
          <p:nvPr>
            <p:ph type="title"/>
          </p:nvPr>
        </p:nvSpPr>
        <p:spPr/>
        <p:txBody>
          <a:bodyPr/>
          <a:lstStyle/>
          <a:p>
            <a:r>
              <a:rPr lang="en-US" altLang="zh-CN" smtClean="0"/>
              <a:t>Click to edit Master title style</a:t>
            </a:r>
            <a:endParaRPr lang="zh-CN" altLang="en-US"/>
          </a:p>
        </p:txBody>
      </p:sp>
      <p:sp>
        <p:nvSpPr>
          <p:cNvPr id="1048582"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583" name="Date Placeholder 1048582"/>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2016/3/14</a:t>
            </a:fld>
            <a:endParaRPr lang="zh-CN" altLang="en-US" sz="1200" b="0">
              <a:solidFill>
                <a:srgbClr val="898989"/>
              </a:solidFill>
              <a:latin typeface="Calibri" pitchFamily="34" charset="0"/>
              <a:ea typeface="宋体" charset="0"/>
            </a:endParaRPr>
          </a:p>
        </p:txBody>
      </p:sp>
      <p:sp>
        <p:nvSpPr>
          <p:cNvPr id="1048584" name="Slide Number Placeholder 1048583"/>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585" name="Footer Placeholder 1048584"/>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42" name="Title 1"/>
          <p:cNvSpPr>
            <a:spLocks noGrp="1"/>
          </p:cNvSpPr>
          <p:nvPr>
            <p:ph type="title"/>
          </p:nvPr>
        </p:nvSpPr>
        <p:spPr>
          <a:xfrm>
            <a:off x="623887" y="1709738"/>
            <a:ext cx="7886700" cy="2852737"/>
          </a:xfrm>
        </p:spPr>
        <p:txBody>
          <a:bodyPr anchor="b"/>
          <a:lstStyle>
            <a:lvl1pPr>
              <a:defRPr sz="6000"/>
            </a:lvl1pPr>
          </a:lstStyle>
          <a:p>
            <a:r>
              <a:rPr lang="en-US" altLang="zh-CN" smtClean="0"/>
              <a:t>Click to edit Master title style</a:t>
            </a:r>
            <a:endParaRPr lang="zh-CN" altLang="en-US"/>
          </a:p>
        </p:txBody>
      </p:sp>
      <p:sp>
        <p:nvSpPr>
          <p:cNvPr id="1048743" name="Text Placeholder 2"/>
          <p:cNvSpPr>
            <a:spLocks noGrp="1"/>
          </p:cNvSpPr>
          <p:nvPr>
            <p:ph type="body" idx="1"/>
          </p:nvPr>
        </p:nvSpPr>
        <p:spPr>
          <a:xfrm>
            <a:off x="623887"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zh-CN" smtClean="0"/>
              <a:t>Click to edit Master text styles</a:t>
            </a:r>
          </a:p>
        </p:txBody>
      </p:sp>
      <p:sp>
        <p:nvSpPr>
          <p:cNvPr id="1048744" name="Date Placeholder 1048743"/>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2016/3/14</a:t>
            </a:fld>
            <a:endParaRPr lang="zh-CN" altLang="en-US" sz="1200" b="0">
              <a:solidFill>
                <a:srgbClr val="898989"/>
              </a:solidFill>
              <a:latin typeface="Calibri" pitchFamily="34" charset="0"/>
              <a:ea typeface="宋体" charset="0"/>
            </a:endParaRPr>
          </a:p>
        </p:txBody>
      </p:sp>
      <p:sp>
        <p:nvSpPr>
          <p:cNvPr id="1048745" name="Slide Number Placeholder 1048744"/>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46" name="Footer Placeholder 1048745"/>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13" name="Title 1"/>
          <p:cNvSpPr>
            <a:spLocks noGrp="1"/>
          </p:cNvSpPr>
          <p:nvPr>
            <p:ph type="title"/>
          </p:nvPr>
        </p:nvSpPr>
        <p:spPr/>
        <p:txBody>
          <a:bodyPr/>
          <a:lstStyle/>
          <a:p>
            <a:r>
              <a:rPr lang="en-US" altLang="zh-CN" smtClean="0"/>
              <a:t>Click to edit Master title style</a:t>
            </a:r>
            <a:endParaRPr lang="zh-CN" altLang="en-US"/>
          </a:p>
        </p:txBody>
      </p:sp>
      <p:sp>
        <p:nvSpPr>
          <p:cNvPr id="1048714"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15"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16" name="Date Placeholder 1048715"/>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2016/3/14</a:t>
            </a:fld>
            <a:endParaRPr lang="zh-CN" altLang="en-US" sz="1200" b="0">
              <a:solidFill>
                <a:srgbClr val="898989"/>
              </a:solidFill>
              <a:latin typeface="Calibri" pitchFamily="34" charset="0"/>
              <a:ea typeface="宋体" charset="0"/>
            </a:endParaRPr>
          </a:p>
        </p:txBody>
      </p:sp>
      <p:sp>
        <p:nvSpPr>
          <p:cNvPr id="1048717" name="Slide Number Placeholder 1048716"/>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18" name="Footer Placeholder 1048717"/>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19" name="Title 1"/>
          <p:cNvSpPr>
            <a:spLocks noGrp="1"/>
          </p:cNvSpPr>
          <p:nvPr>
            <p:ph type="title"/>
          </p:nvPr>
        </p:nvSpPr>
        <p:spPr>
          <a:xfrm>
            <a:off x="629841" y="365125"/>
            <a:ext cx="7886700" cy="1325563"/>
          </a:xfrm>
        </p:spPr>
        <p:txBody>
          <a:bodyPr/>
          <a:lstStyle/>
          <a:p>
            <a:r>
              <a:rPr lang="en-US" altLang="zh-CN" smtClean="0"/>
              <a:t>Click to edit Master title style</a:t>
            </a:r>
            <a:endParaRPr lang="zh-CN" altLang="en-US"/>
          </a:p>
        </p:txBody>
      </p:sp>
      <p:sp>
        <p:nvSpPr>
          <p:cNvPr id="1048720" name="Text Placeholder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721" name="Content Placeholder 3"/>
          <p:cNvSpPr>
            <a:spLocks noGrp="1"/>
          </p:cNvSpPr>
          <p:nvPr>
            <p:ph sz="half" idx="2"/>
          </p:nvPr>
        </p:nvSpPr>
        <p:spPr>
          <a:xfrm>
            <a:off x="629841"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22"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723" name="Content Placeholder 5"/>
          <p:cNvSpPr>
            <a:spLocks noGrp="1"/>
          </p:cNvSpPr>
          <p:nvPr>
            <p:ph sz="quarter" idx="4"/>
          </p:nvPr>
        </p:nvSpPr>
        <p:spPr>
          <a:xfrm>
            <a:off x="4629150"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24" name="Date Placeholder 1048723"/>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2016/3/14</a:t>
            </a:fld>
            <a:endParaRPr lang="zh-CN" altLang="en-US" sz="1200" b="0">
              <a:solidFill>
                <a:srgbClr val="898989"/>
              </a:solidFill>
              <a:latin typeface="Calibri" pitchFamily="34" charset="0"/>
              <a:ea typeface="宋体" charset="0"/>
            </a:endParaRPr>
          </a:p>
        </p:txBody>
      </p:sp>
      <p:sp>
        <p:nvSpPr>
          <p:cNvPr id="1048725" name="Slide Number Placeholder 1048724"/>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26" name="Footer Placeholder 1048725"/>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27" name="Title 1"/>
          <p:cNvSpPr>
            <a:spLocks noGrp="1"/>
          </p:cNvSpPr>
          <p:nvPr>
            <p:ph type="title"/>
          </p:nvPr>
        </p:nvSpPr>
        <p:spPr/>
        <p:txBody>
          <a:bodyPr/>
          <a:lstStyle/>
          <a:p>
            <a:r>
              <a:rPr lang="en-US" altLang="zh-CN" smtClean="0"/>
              <a:t>Click to edit Master title style</a:t>
            </a:r>
            <a:endParaRPr lang="zh-CN" altLang="en-US"/>
          </a:p>
        </p:txBody>
      </p:sp>
      <p:sp>
        <p:nvSpPr>
          <p:cNvPr id="1048728" name="Date Placeholder 1048727"/>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2016/3/14</a:t>
            </a:fld>
            <a:endParaRPr lang="zh-CN" altLang="en-US" sz="1200" b="0">
              <a:solidFill>
                <a:srgbClr val="898989"/>
              </a:solidFill>
              <a:latin typeface="Calibri" pitchFamily="34" charset="0"/>
              <a:ea typeface="宋体" charset="0"/>
            </a:endParaRPr>
          </a:p>
        </p:txBody>
      </p:sp>
      <p:sp>
        <p:nvSpPr>
          <p:cNvPr id="1048729" name="Slide Number Placeholder 1048728"/>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30" name="Footer Placeholder 1048729"/>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29" name="Date Placeholder 1048628"/>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2016/3/14</a:t>
            </a:fld>
            <a:endParaRPr lang="zh-CN" altLang="en-US" sz="1200" b="0">
              <a:solidFill>
                <a:srgbClr val="898989"/>
              </a:solidFill>
              <a:latin typeface="Calibri" pitchFamily="34" charset="0"/>
              <a:ea typeface="宋体" charset="0"/>
            </a:endParaRPr>
          </a:p>
        </p:txBody>
      </p:sp>
      <p:sp>
        <p:nvSpPr>
          <p:cNvPr id="1048630" name="Slide Number Placeholder 1048629"/>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631" name="Footer Placeholder 1048630"/>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52" name="Title 1"/>
          <p:cNvSpPr>
            <a:spLocks noGrp="1"/>
          </p:cNvSpPr>
          <p:nvPr>
            <p:ph type="title"/>
          </p:nvPr>
        </p:nvSpPr>
        <p:spPr>
          <a:xfrm>
            <a:off x="629841" y="457200"/>
            <a:ext cx="2949177" cy="1600200"/>
          </a:xfrm>
        </p:spPr>
        <p:txBody>
          <a:bodyPr anchor="b"/>
          <a:lstStyle>
            <a:lvl1pPr>
              <a:defRPr sz="3200"/>
            </a:lvl1pPr>
          </a:lstStyle>
          <a:p>
            <a:r>
              <a:rPr lang="en-US" altLang="zh-CN" smtClean="0"/>
              <a:t>Click to edit Master title style</a:t>
            </a:r>
            <a:endParaRPr lang="zh-CN" altLang="en-US"/>
          </a:p>
        </p:txBody>
      </p:sp>
      <p:sp>
        <p:nvSpPr>
          <p:cNvPr id="1048753" name="Text Placeholder 3"/>
          <p:cNvSpPr>
            <a:spLocks noGrp="1"/>
          </p:cNvSpPr>
          <p:nvPr>
            <p:ph type="body" sz="half" idx="2"/>
          </p:nvPr>
        </p:nvSpPr>
        <p:spPr>
          <a:xfrm>
            <a:off x="629841"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754" name="Content Placeholder 2"/>
          <p:cNvSpPr>
            <a:spLocks noGrp="1"/>
          </p:cNvSpPr>
          <p:nvPr>
            <p:ph idx="1"/>
          </p:nvPr>
        </p:nvSpPr>
        <p:spPr>
          <a:xfrm>
            <a:off x="3887391" y="9874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48755" name="Date Placeholder 1048754"/>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2016/3/14</a:t>
            </a:fld>
            <a:endParaRPr lang="zh-CN" altLang="en-US" sz="1200" b="0">
              <a:solidFill>
                <a:srgbClr val="898989"/>
              </a:solidFill>
              <a:latin typeface="Calibri" pitchFamily="34" charset="0"/>
              <a:ea typeface="宋体" charset="0"/>
            </a:endParaRPr>
          </a:p>
        </p:txBody>
      </p:sp>
      <p:sp>
        <p:nvSpPr>
          <p:cNvPr id="1048756" name="Slide Number Placeholder 1048755"/>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57" name="Footer Placeholder 1048756"/>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36" name="Title 1"/>
          <p:cNvSpPr>
            <a:spLocks noGrp="1"/>
          </p:cNvSpPr>
          <p:nvPr>
            <p:ph type="title"/>
          </p:nvPr>
        </p:nvSpPr>
        <p:spPr>
          <a:xfrm>
            <a:off x="629841" y="457200"/>
            <a:ext cx="2949177" cy="1600200"/>
          </a:xfrm>
        </p:spPr>
        <p:txBody>
          <a:bodyPr anchor="b"/>
          <a:lstStyle>
            <a:lvl1pPr>
              <a:defRPr sz="3200"/>
            </a:lvl1pPr>
          </a:lstStyle>
          <a:p>
            <a:r>
              <a:rPr lang="en-US" altLang="zh-CN" smtClean="0"/>
              <a:t>Click to edit Master title style</a:t>
            </a:r>
            <a:endParaRPr lang="zh-CN" altLang="en-US"/>
          </a:p>
        </p:txBody>
      </p:sp>
      <p:sp>
        <p:nvSpPr>
          <p:cNvPr id="1048737" name="Text Placeholder 3"/>
          <p:cNvSpPr>
            <a:spLocks noGrp="1"/>
          </p:cNvSpPr>
          <p:nvPr>
            <p:ph type="body" sz="half" idx="2"/>
          </p:nvPr>
        </p:nvSpPr>
        <p:spPr>
          <a:xfrm>
            <a:off x="629841"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738" name="Picture Placeholder 2"/>
          <p:cNvSpPr>
            <a:spLocks noGrp="1"/>
          </p:cNvSpPr>
          <p:nvPr>
            <p:ph type="pic" idx="1"/>
          </p:nvPr>
        </p:nvSpPr>
        <p:spPr>
          <a:xfrm>
            <a:off x="3887391" y="987424"/>
            <a:ext cx="4629150" cy="4873625"/>
          </a:xfrm>
        </p:spPr>
        <p:txBody>
          <a:bodyPr/>
          <a:lstStyle>
            <a:lvl1pPr marL="0" indent="0">
              <a:buNone/>
              <a:defRPr sz="3200"/>
            </a:lvl1pPr>
            <a:lvl2pPr marL="457200" indent="0">
              <a:buNone/>
              <a:defRPr sz="28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739" name="Date Placeholder 1048738"/>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2016/3/14</a:t>
            </a:fld>
            <a:endParaRPr lang="zh-CN" altLang="en-US" sz="1200" b="0">
              <a:solidFill>
                <a:srgbClr val="898989"/>
              </a:solidFill>
              <a:latin typeface="Calibri" pitchFamily="34" charset="0"/>
              <a:ea typeface="宋体" charset="0"/>
            </a:endParaRPr>
          </a:p>
        </p:txBody>
      </p:sp>
      <p:sp>
        <p:nvSpPr>
          <p:cNvPr id="1048740" name="Slide Number Placeholder 1048739"/>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
        <p:nvSpPr>
          <p:cNvPr id="1048741" name="Footer Placeholder 1048740"/>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8576" name="Title Placeholder 1048575"/>
          <p:cNvSpPr>
            <a:spLocks noGrp="1"/>
          </p:cNvSpPr>
          <p:nvPr>
            <p:ph type="title"/>
          </p:nvPr>
        </p:nvSpPr>
        <p:spPr>
          <a:xfrm>
            <a:off x="457200" y="274637"/>
            <a:ext cx="8229600" cy="1143000"/>
          </a:xfrm>
          <a:prstGeom prst="rect">
            <a:avLst/>
          </a:prstGeom>
          <a:noFill/>
          <a:ln>
            <a:noFill/>
          </a:ln>
        </p:spPr>
        <p:txBody>
          <a:bodyPr lIns="91440" tIns="45720" rIns="91440" bIns="45720" anchor="ctr"/>
          <a:lstStyle/>
          <a:p>
            <a:pPr lvl="0"/>
            <a:r>
              <a:rPr lang="en-US" altLang="en-US"/>
              <a:t>Click to edit Master title style</a:t>
            </a:r>
          </a:p>
        </p:txBody>
      </p:sp>
      <p:sp>
        <p:nvSpPr>
          <p:cNvPr id="1048577" name="Text Placeholder 1048576"/>
          <p:cNvSpPr>
            <a:spLocks noGrp="1"/>
          </p:cNvSpPr>
          <p:nvPr>
            <p:ph type="body" idx="1"/>
          </p:nvPr>
        </p:nvSpPr>
        <p:spPr>
          <a:xfrm>
            <a:off x="457200" y="1600200"/>
            <a:ext cx="8229600" cy="4525962"/>
          </a:xfrm>
          <a:prstGeom prst="rect">
            <a:avLst/>
          </a:prstGeom>
          <a:noFill/>
          <a:ln>
            <a:noFill/>
          </a:ln>
        </p:spPr>
        <p:txBody>
          <a:bodyPr lIns="91440" tIns="45720" rIns="91440" bIns="45720"/>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578" name="Date Placeholder 1048577"/>
          <p:cNvSpPr>
            <a:spLocks noGrp="1"/>
          </p:cNvSpPr>
          <p:nvPr>
            <p:ph type="dt" sz="half" idx="2"/>
          </p:nvPr>
        </p:nvSpPr>
        <p:spPr>
          <a:xfrm>
            <a:off x="457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l" eaLnBrk="1" fontAlgn="base" latinLnBrk="1" hangingPunct="1">
              <a:lnSpc>
                <a:spcPct val="100000"/>
              </a:lnSpc>
              <a:spcBef>
                <a:spcPct val="0"/>
              </a:spcBef>
              <a:spcAft>
                <a:spcPct val="0"/>
              </a:spcAft>
              <a:buFontTx/>
              <a:buNone/>
            </a:pPr>
            <a:fld id="{566ABCEB-ACFC-4714-9973-3DA970169C29}" type="datetime1">
              <a:rPr lang="zh-CN" altLang="en-US" sz="1200" b="0">
                <a:solidFill>
                  <a:srgbClr val="898989"/>
                </a:solidFill>
                <a:latin typeface="Calibri" pitchFamily="34" charset="0"/>
                <a:ea typeface="宋体" charset="0"/>
              </a:rPr>
              <a:pPr marL="0" lvl="0" indent="0" algn="l" eaLnBrk="1" fontAlgn="base" latinLnBrk="1" hangingPunct="1">
                <a:lnSpc>
                  <a:spcPct val="100000"/>
                </a:lnSpc>
                <a:spcBef>
                  <a:spcPct val="0"/>
                </a:spcBef>
                <a:spcAft>
                  <a:spcPct val="0"/>
                </a:spcAft>
                <a:buFontTx/>
                <a:buNone/>
              </a:pPr>
              <a:t>2016/3/14</a:t>
            </a:fld>
            <a:endParaRPr lang="zh-CN" altLang="en-US" sz="1200" b="0">
              <a:solidFill>
                <a:srgbClr val="898989"/>
              </a:solidFill>
              <a:latin typeface="Calibri" pitchFamily="34" charset="0"/>
              <a:ea typeface="宋体" charset="0"/>
            </a:endParaRPr>
          </a:p>
        </p:txBody>
      </p:sp>
      <p:sp>
        <p:nvSpPr>
          <p:cNvPr id="1048579" name="Footer Placeholder 1048578"/>
          <p:cNvSpPr>
            <a:spLocks noGrp="1"/>
          </p:cNvSpPr>
          <p:nvPr>
            <p:ph type="ftr" sz="quarter" idx="3"/>
          </p:nvPr>
        </p:nvSpPr>
        <p:spPr>
          <a:xfrm>
            <a:off x="3124200" y="6356350"/>
            <a:ext cx="2895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ctr" eaLnBrk="1" fontAlgn="base" latinLnBrk="1" hangingPunct="1">
              <a:lnSpc>
                <a:spcPct val="100000"/>
              </a:lnSpc>
              <a:spcBef>
                <a:spcPct val="0"/>
              </a:spcBef>
              <a:spcAft>
                <a:spcPct val="0"/>
              </a:spcAft>
              <a:buFontTx/>
              <a:buNone/>
            </a:pPr>
            <a:endParaRPr lang="zh-CN" altLang="en-US" sz="1200" b="0" i="0" baseline="0">
              <a:solidFill>
                <a:srgbClr val="898989"/>
              </a:solidFill>
              <a:latin typeface="Calibri" pitchFamily="34" charset="0"/>
              <a:ea typeface="宋体" charset="0"/>
              <a:sym typeface="Arial" charset="0"/>
            </a:endParaRPr>
          </a:p>
        </p:txBody>
      </p:sp>
      <p:sp>
        <p:nvSpPr>
          <p:cNvPr id="1048580" name="Slide Number Placeholder 1048579"/>
          <p:cNvSpPr>
            <a:spLocks noGrp="1"/>
          </p:cNvSpPr>
          <p:nvPr>
            <p:ph type="sldNum" sz="quarter" idx="4"/>
          </p:nvPr>
        </p:nvSpPr>
        <p:spPr>
          <a:xfrm>
            <a:off x="6553200" y="6356350"/>
            <a:ext cx="2133600" cy="365125"/>
          </a:xfrm>
          <a:prstGeom prst="rect">
            <a:avLst/>
          </a:prstGeom>
          <a:noFill/>
          <a:ln>
            <a:noFill/>
          </a:ln>
        </p:spPr>
        <p:txBody>
          <a:bodyPr lIns="91440" tIns="45720" rIns="91440" bIns="45720" anchor="ctr"/>
          <a:lst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a:lstStyle>
          <a:p>
            <a:pPr marL="0" lvl="0" indent="0" algn="r" eaLnBrk="1" fontAlgn="base" latinLnBrk="1" hangingPunct="1">
              <a:lnSpc>
                <a:spcPct val="100000"/>
              </a:lnSpc>
              <a:spcBef>
                <a:spcPct val="0"/>
              </a:spcBef>
              <a:spcAft>
                <a:spcPct val="0"/>
              </a:spcAft>
              <a:buFontTx/>
              <a:buNone/>
            </a:pPr>
            <a:fld id="{566ABCEB-ACFC-4714-9973-3DA970169C29}" type="slidenum">
              <a:rPr lang="zh-CN" altLang="en-US" sz="1200" b="0" i="0" baseline="0">
                <a:solidFill>
                  <a:srgbClr val="898989"/>
                </a:solidFill>
                <a:latin typeface="Calibri" pitchFamily="34" charset="0"/>
                <a:ea typeface="宋体" charset="0"/>
                <a:sym typeface="Arial" charset="0"/>
              </a:rPr>
              <a:pPr marL="0" lvl="0" indent="0" algn="r" eaLnBrk="1" fontAlgn="base" latinLnBrk="1" hangingPunct="1">
                <a:lnSpc>
                  <a:spcPct val="100000"/>
                </a:lnSpc>
                <a:spcBef>
                  <a:spcPct val="0"/>
                </a:spcBef>
                <a:spcAft>
                  <a:spcPct val="0"/>
                </a:spcAft>
                <a:buFontTx/>
                <a:buNone/>
              </a:pPr>
              <a:t>‹#›</a:t>
            </a:fld>
            <a:endParaRPr lang="zh-CN" altLang="en-US" sz="1200" b="0" i="0" baseline="0">
              <a:solidFill>
                <a:srgbClr val="898989"/>
              </a:solidFill>
              <a:latin typeface="Calibri" pitchFamily="34" charset="0"/>
              <a:ea typeface="宋体" charset="0"/>
              <a:sym typeface="Arial" charset="0"/>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p:titleStyle>
    <p:body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p:bodyStyle>
    <p:otherStyle>
      <a:lvl1pPr marL="0" indent="0" algn="l" eaLnBrk="1" fontAlgn="base" latinLnBrk="1" hangingPunct="1">
        <a:buFontTx/>
        <a:buNone/>
        <a:defRPr sz="1800" b="0">
          <a:solidFill>
            <a:srgbClr val="000000"/>
          </a:solidFill>
          <a:latin typeface="Calibri" charset="0"/>
          <a:ea typeface="宋体" charset="0"/>
        </a:defRPr>
      </a:lvl1pPr>
      <a:lvl2pPr marL="457200" indent="-457200" algn="l" eaLnBrk="1" fontAlgn="base" latinLnBrk="1" hangingPunct="1">
        <a:buFontTx/>
        <a:buNone/>
        <a:defRPr sz="1800" b="0">
          <a:solidFill>
            <a:srgbClr val="000000"/>
          </a:solidFill>
          <a:latin typeface="Calibri" charset="0"/>
          <a:ea typeface="宋体" charset="0"/>
        </a:defRPr>
      </a:lvl2pPr>
      <a:lvl3pPr marL="914400" indent="-914400" algn="l" eaLnBrk="1" fontAlgn="base" latinLnBrk="1" hangingPunct="1">
        <a:buFontTx/>
        <a:buNone/>
        <a:defRPr sz="1800" b="0">
          <a:solidFill>
            <a:srgbClr val="000000"/>
          </a:solidFill>
          <a:latin typeface="Calibri" charset="0"/>
          <a:ea typeface="宋体" charset="0"/>
        </a:defRPr>
      </a:lvl3pPr>
      <a:lvl4pPr marL="1371600" indent="-1371600" algn="l" eaLnBrk="1" fontAlgn="base" latinLnBrk="1" hangingPunct="1">
        <a:buFontTx/>
        <a:buNone/>
        <a:defRPr sz="1800" b="0">
          <a:solidFill>
            <a:srgbClr val="000000"/>
          </a:solidFill>
          <a:latin typeface="Calibri" charset="0"/>
          <a:ea typeface="宋体" charset="0"/>
        </a:defRPr>
      </a:lvl4pPr>
      <a:lvl5pPr marL="1828800" indent="-1828800" algn="l" eaLnBrk="1" fontAlgn="base" latinLnBrk="1" hangingPunct="1">
        <a:buFontTx/>
        <a:buNone/>
        <a:defRPr sz="1800" b="0">
          <a:solidFill>
            <a:srgbClr val="000000"/>
          </a:solidFill>
          <a:latin typeface="Calibri" charset="0"/>
          <a:ea typeface="宋体" charset="0"/>
        </a:defRPr>
      </a:lvl5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dcc.ac.uk/resources/metadata-standard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cc.ac.uk/resources/how-guides/five-steps-decide-what-data-kee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ukcrcexpmed.org.uk/Coventry_Warwick_CRF/PublishingImages/Tissue%20Bank%201.jpg" TargetMode="External"/><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patialinformationdesignlab.org/project_sites/library/catalog.html" TargetMode="External"/><Relationship Id="rId5" Type="http://schemas.openxmlformats.org/officeDocument/2006/relationships/image" Target="../media/image11.png"/><Relationship Id="rId4" Type="http://schemas.openxmlformats.org/officeDocument/2006/relationships/hyperlink" Target="https://ssi-dev.epcc.ed.ac.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zenodo.org/" TargetMode="External"/><Relationship Id="rId4" Type="http://schemas.openxmlformats.org/officeDocument/2006/relationships/hyperlink" Target="http://service.re3data.org/search"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creativecommons.org/choos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dcc.ac.uk/resources/how-guides/license-research-data"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hyperlink" Target="https://www.researchfish.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hyperlink" Target="http://researchdata.gla.ac.uk/" TargetMode="External"/><Relationship Id="rId4" Type="http://schemas.openxmlformats.org/officeDocument/2006/relationships/hyperlink" Target="http://ckan.data.alpha.jisc.ac.uk/dataset" TargetMode="External"/><Relationship Id="rId9" Type="http://schemas.openxmlformats.org/officeDocument/2006/relationships/hyperlink" Target="http://gtr.rcuk.ac.uk/"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dcc.ac.uk/resources/" TargetMode="External"/><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www.dcc.ac.uk/resources/how-guides/appraise-select-research-data" TargetMode="External"/><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dmponline.dcc.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dcc.ac.u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ec.europa.eu/research/participants/data/ref/h2020/grants_manual/hi/oa_pilot/h2020-hi-oa-pilot-guide_en.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jiscdigitalmedia.ac.uk/guide/choosing-a-file-name" TargetMode="External"/><Relationship Id="rId4" Type="http://schemas.openxmlformats.org/officeDocument/2006/relationships/hyperlink" Target="http://www.arm.gov/data/docs/pl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048615"/>
          <p:cNvSpPr>
            <a:spLocks noGrp="1"/>
          </p:cNvSpPr>
          <p:nvPr>
            <p:ph type="ctrTitle"/>
          </p:nvPr>
        </p:nvSpPr>
        <p:spPr>
          <a:xfrm>
            <a:off x="285750" y="1792287"/>
            <a:ext cx="8636000" cy="1470025"/>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spcBef>
                <a:spcPct val="0"/>
              </a:spcBef>
              <a:spcAft>
                <a:spcPct val="0"/>
              </a:spcAft>
              <a:buFontTx/>
              <a:buNone/>
            </a:pPr>
            <a:r>
              <a:rPr lang="en-GB" altLang="zh-CN" sz="6000" b="1" dirty="0" smtClean="0">
                <a:solidFill>
                  <a:srgbClr val="1F497D"/>
                </a:solidFill>
                <a:latin typeface="Calibri Light" charset="0"/>
                <a:ea typeface="宋体" charset="0"/>
              </a:rPr>
              <a:t>Introduction to data </a:t>
            </a:r>
            <a:br>
              <a:rPr lang="en-GB" altLang="zh-CN" sz="6000" b="1" dirty="0" smtClean="0">
                <a:solidFill>
                  <a:srgbClr val="1F497D"/>
                </a:solidFill>
                <a:latin typeface="Calibri Light" charset="0"/>
                <a:ea typeface="宋体" charset="0"/>
              </a:rPr>
            </a:br>
            <a:r>
              <a:rPr lang="en-GB" altLang="zh-CN" sz="6000" b="1" dirty="0" smtClean="0">
                <a:solidFill>
                  <a:srgbClr val="1F497D"/>
                </a:solidFill>
                <a:latin typeface="Calibri Light" charset="0"/>
                <a:ea typeface="宋体" charset="0"/>
              </a:rPr>
              <a:t>management planning </a:t>
            </a:r>
            <a:endParaRPr lang="zh-CN" altLang="en-US" sz="6000" b="1" dirty="0">
              <a:solidFill>
                <a:srgbClr val="1F497D"/>
              </a:solidFill>
              <a:latin typeface="Calibri Light" charset="0"/>
              <a:ea typeface="宋体" charset="0"/>
            </a:endParaRPr>
          </a:p>
        </p:txBody>
      </p:sp>
      <p:sp>
        <p:nvSpPr>
          <p:cNvPr id="1048617" name="Subtitle 1048616"/>
          <p:cNvSpPr>
            <a:spLocks noGrp="1"/>
          </p:cNvSpPr>
          <p:nvPr>
            <p:ph type="subTitle" idx="1"/>
          </p:nvPr>
        </p:nvSpPr>
        <p:spPr>
          <a:xfrm>
            <a:off x="1403350" y="3644900"/>
            <a:ext cx="6400800" cy="1752600"/>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0" lvl="0" indent="0" algn="ctr" eaLnBrk="1" fontAlgn="base" latinLnBrk="1" hangingPunct="1">
              <a:spcBef>
                <a:spcPct val="20000"/>
              </a:spcBef>
              <a:spcAft>
                <a:spcPct val="0"/>
              </a:spcAft>
              <a:buFontTx/>
              <a:buNone/>
            </a:pPr>
            <a:r>
              <a:rPr lang="zh-CN" altLang="en-US" sz="2800" dirty="0">
                <a:solidFill>
                  <a:srgbClr val="898989"/>
                </a:solidFill>
                <a:latin typeface="Calibri" charset="0"/>
                <a:ea typeface="宋体" charset="0"/>
              </a:rPr>
              <a:t>Joy Davidson</a:t>
            </a:r>
          </a:p>
          <a:p>
            <a:pPr marL="0" lvl="0" indent="0" algn="ctr" eaLnBrk="1" fontAlgn="base" latinLnBrk="1" hangingPunct="1">
              <a:spcBef>
                <a:spcPct val="20000"/>
              </a:spcBef>
              <a:spcAft>
                <a:spcPct val="0"/>
              </a:spcAft>
              <a:buFontTx/>
              <a:buNone/>
            </a:pPr>
            <a:r>
              <a:rPr lang="zh-CN" altLang="en-US" sz="2800" dirty="0">
                <a:solidFill>
                  <a:srgbClr val="898989"/>
                </a:solidFill>
                <a:latin typeface="Calibri" charset="0"/>
                <a:ea typeface="宋体" charset="0"/>
              </a:rPr>
              <a:t>Digital Curation Centre</a:t>
            </a:r>
          </a:p>
        </p:txBody>
      </p:sp>
      <p:pic>
        <p:nvPicPr>
          <p:cNvPr id="2097157" name="Picture 2097156"/>
          <p:cNvPicPr>
            <a:picLocks/>
          </p:cNvPicPr>
          <p:nvPr/>
        </p:nvPicPr>
        <p:blipFill>
          <a:blip r:embed="rId3"/>
          <a:srcRect/>
          <a:stretch>
            <a:fillRect/>
          </a:stretch>
        </p:blipFill>
        <p:spPr>
          <a:xfrm>
            <a:off x="215900" y="392112"/>
            <a:ext cx="4038600" cy="841375"/>
          </a:xfrm>
          <a:prstGeom prst="rect">
            <a:avLst/>
          </a:prstGeom>
          <a:noFill/>
          <a:ln>
            <a:noFill/>
          </a:ln>
        </p:spPr>
      </p:pic>
      <p:pic>
        <p:nvPicPr>
          <p:cNvPr id="2097158" name="Picture 2097157"/>
          <p:cNvPicPr>
            <a:picLocks/>
          </p:cNvPicPr>
          <p:nvPr/>
        </p:nvPicPr>
        <p:blipFill>
          <a:blip r:embed="rId4"/>
          <a:srcRect/>
          <a:stretch>
            <a:fillRect/>
          </a:stretch>
        </p:blipFill>
        <p:spPr>
          <a:xfrm>
            <a:off x="161925" y="6162675"/>
            <a:ext cx="1527175" cy="534987"/>
          </a:xfrm>
          <a:prstGeom prst="rect">
            <a:avLst/>
          </a:prstGeom>
          <a:noFill/>
          <a:ln>
            <a:noFill/>
          </a:ln>
        </p:spPr>
      </p:pic>
      <p:sp>
        <p:nvSpPr>
          <p:cNvPr id="1048618" name="Rectangle 1048617"/>
          <p:cNvSpPr/>
          <p:nvPr/>
        </p:nvSpPr>
        <p:spPr>
          <a:xfrm>
            <a:off x="8067675" y="5959475"/>
            <a:ext cx="1101725" cy="274637"/>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eaLnBrk="1" fontAlgn="base" latinLnBrk="1" hangingPunct="1">
              <a:lnSpc>
                <a:spcPct val="100000"/>
              </a:lnSpc>
              <a:spcBef>
                <a:spcPct val="50000"/>
              </a:spcBef>
              <a:spcAft>
                <a:spcPct val="0"/>
              </a:spcAft>
              <a:buSzPct val="100000"/>
              <a:buFontTx/>
              <a:buNone/>
            </a:pPr>
            <a:r>
              <a:rPr lang="en-US" altLang="en-US" sz="1200" b="1" baseline="0">
                <a:solidFill>
                  <a:srgbClr val="A6A6A6"/>
                </a:solidFill>
                <a:latin typeface="Arial" charset="0"/>
                <a:ea typeface="Arial" charset="0"/>
                <a:sym typeface="Arial" charset="0"/>
              </a:rPr>
              <a:t>Funded by:</a:t>
            </a:r>
          </a:p>
        </p:txBody>
      </p:sp>
      <p:pic>
        <p:nvPicPr>
          <p:cNvPr id="2097159" name="Picture 2097158"/>
          <p:cNvPicPr>
            <a:picLocks/>
          </p:cNvPicPr>
          <p:nvPr/>
        </p:nvPicPr>
        <p:blipFill>
          <a:blip r:embed="rId5"/>
          <a:srcRect/>
          <a:stretch>
            <a:fillRect/>
          </a:stretch>
        </p:blipFill>
        <p:spPr>
          <a:xfrm>
            <a:off x="8126412" y="6261100"/>
            <a:ext cx="868362" cy="484187"/>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Title 1048661"/>
          <p:cNvSpPr>
            <a:spLocks noGrp="1"/>
          </p:cNvSpPr>
          <p:nvPr>
            <p:ph type="title"/>
          </p:nvPr>
        </p:nvSpPr>
        <p:spPr>
          <a:xfrm>
            <a:off x="434355" y="166316"/>
            <a:ext cx="82296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600" b="1" baseline="0" dirty="0">
                <a:solidFill>
                  <a:srgbClr val="000000"/>
                </a:solidFill>
                <a:latin typeface="Calibri" pitchFamily="34" charset="0"/>
                <a:ea typeface="宋体" charset="0"/>
                <a:sym typeface="Arial" charset="0"/>
              </a:rPr>
              <a:t>How should you describe your data? </a:t>
            </a:r>
          </a:p>
        </p:txBody>
      </p:sp>
      <p:pic>
        <p:nvPicPr>
          <p:cNvPr id="2097166" name="Picture 2097165"/>
          <p:cNvPicPr>
            <a:picLocks/>
          </p:cNvPicPr>
          <p:nvPr/>
        </p:nvPicPr>
        <p:blipFill>
          <a:blip r:embed="rId3"/>
          <a:srcRect/>
          <a:stretch>
            <a:fillRect/>
          </a:stretch>
        </p:blipFill>
        <p:spPr>
          <a:xfrm>
            <a:off x="434355" y="1340768"/>
            <a:ext cx="8416925" cy="4692650"/>
          </a:xfrm>
          <a:prstGeom prst="rect">
            <a:avLst/>
          </a:prstGeom>
          <a:noFill/>
          <a:ln>
            <a:noFill/>
          </a:ln>
        </p:spPr>
      </p:pic>
      <p:sp>
        <p:nvSpPr>
          <p:cNvPr id="1048663" name="Rectangle 1048662"/>
          <p:cNvSpPr/>
          <p:nvPr/>
        </p:nvSpPr>
        <p:spPr>
          <a:xfrm>
            <a:off x="4355976" y="6353085"/>
            <a:ext cx="4680520" cy="338554"/>
          </a:xfrm>
          <a:prstGeom prst="rect">
            <a:avLst/>
          </a:prstGeom>
          <a:noFill/>
          <a:ln>
            <a:noFill/>
          </a:ln>
        </p:spPr>
        <p:txBody>
          <a:bodyPr wrap="squar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eaLnBrk="1" fontAlgn="base" latinLnBrk="1" hangingPunct="1">
              <a:lnSpc>
                <a:spcPct val="100000"/>
              </a:lnSpc>
              <a:spcBef>
                <a:spcPct val="0"/>
              </a:spcBef>
              <a:spcAft>
                <a:spcPct val="0"/>
              </a:spcAft>
              <a:buSzPct val="100000"/>
              <a:buFontTx/>
              <a:buNone/>
            </a:pPr>
            <a:r>
              <a:rPr lang="en-US" altLang="en-US" sz="1600" baseline="0" dirty="0">
                <a:solidFill>
                  <a:srgbClr val="000000"/>
                </a:solidFill>
                <a:latin typeface="Calibri" pitchFamily="34" charset="0"/>
                <a:ea typeface="Arial" charset="0"/>
                <a:sym typeface="Arial" charset="0"/>
                <a:hlinkClick r:id="rId4"/>
              </a:rPr>
              <a:t>http://</a:t>
            </a:r>
            <a:r>
              <a:rPr lang="en-US" altLang="en-US" sz="1600" baseline="0" dirty="0" err="1">
                <a:solidFill>
                  <a:srgbClr val="000000"/>
                </a:solidFill>
                <a:latin typeface="Calibri" pitchFamily="34" charset="0"/>
                <a:ea typeface="Arial" charset="0"/>
                <a:sym typeface="Arial" charset="0"/>
                <a:hlinkClick r:id="rId4"/>
              </a:rPr>
              <a:t>www.dcc.ac.uk</a:t>
            </a:r>
            <a:r>
              <a:rPr lang="en-US" altLang="en-US" sz="1600" baseline="0" dirty="0">
                <a:solidFill>
                  <a:srgbClr val="000000"/>
                </a:solidFill>
                <a:latin typeface="Calibri" pitchFamily="34" charset="0"/>
                <a:ea typeface="Arial" charset="0"/>
                <a:sym typeface="Arial" charset="0"/>
                <a:hlinkClick r:id="rId4"/>
              </a:rPr>
              <a:t>/resources/metadata-standards</a:t>
            </a:r>
            <a:r>
              <a:rPr lang="en-US" altLang="en-US" sz="1600" baseline="0" dirty="0">
                <a:solidFill>
                  <a:srgbClr val="000000"/>
                </a:solidFill>
                <a:latin typeface="Calibri" pitchFamily="34" charset="0"/>
                <a:ea typeface="Arial" charset="0"/>
                <a:sym typeface="Arial" charset="0"/>
              </a:rPr>
              <a:t> </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4357712"/>
            <a:ext cx="2097500" cy="1268255"/>
          </a:xfrm>
          <a:prstGeom prst="rect">
            <a:avLst/>
          </a:prstGeom>
        </p:spPr>
      </p:pic>
    </p:spTree>
    <p:extLst>
      <p:ext uri="{BB962C8B-B14F-4D97-AF65-F5344CB8AC3E}">
        <p14:creationId xmlns:p14="http://schemas.microsoft.com/office/powerpoint/2010/main" val="1760447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54899" y="340158"/>
            <a:ext cx="8229600" cy="990600"/>
          </a:xfrm>
        </p:spPr>
        <p:txBody>
          <a:bodyPr/>
          <a:lstStyle/>
          <a:p>
            <a:r>
              <a:rPr lang="en-GB" altLang="en-US" sz="3600" b="1" dirty="0" smtClean="0"/>
              <a:t>Where will you store the data during your research?</a:t>
            </a:r>
          </a:p>
        </p:txBody>
      </p:sp>
      <p:sp>
        <p:nvSpPr>
          <p:cNvPr id="30723" name="Content Placeholder 2"/>
          <p:cNvSpPr>
            <a:spLocks noGrp="1"/>
          </p:cNvSpPr>
          <p:nvPr>
            <p:ph idx="1"/>
          </p:nvPr>
        </p:nvSpPr>
        <p:spPr>
          <a:xfrm>
            <a:off x="423581" y="1484784"/>
            <a:ext cx="8229600" cy="2232248"/>
          </a:xfrm>
        </p:spPr>
        <p:txBody>
          <a:bodyPr/>
          <a:lstStyle/>
          <a:p>
            <a:pPr marL="360000" indent="-360000">
              <a:buFont typeface="Arial" pitchFamily="34" charset="0"/>
              <a:buChar char="•"/>
            </a:pPr>
            <a:r>
              <a:rPr lang="en-GB" altLang="en-US" dirty="0" smtClean="0">
                <a:solidFill>
                  <a:schemeClr val="tx1"/>
                </a:solidFill>
              </a:rPr>
              <a:t>Your own laptop</a:t>
            </a:r>
          </a:p>
          <a:p>
            <a:pPr marL="360000" indent="-360000">
              <a:buFont typeface="Arial" pitchFamily="34" charset="0"/>
              <a:buChar char="•"/>
            </a:pPr>
            <a:r>
              <a:rPr lang="en-GB" altLang="en-US" dirty="0" smtClean="0">
                <a:solidFill>
                  <a:schemeClr val="tx1"/>
                </a:solidFill>
              </a:rPr>
              <a:t>University systems</a:t>
            </a:r>
          </a:p>
          <a:p>
            <a:pPr marL="360000" indent="-360000">
              <a:buFont typeface="Arial" pitchFamily="34" charset="0"/>
              <a:buChar char="•"/>
            </a:pPr>
            <a:r>
              <a:rPr lang="en-GB" altLang="en-US" dirty="0" smtClean="0">
                <a:solidFill>
                  <a:schemeClr val="tx1"/>
                </a:solidFill>
              </a:rPr>
              <a:t>Cloud storage</a:t>
            </a:r>
          </a:p>
          <a:p>
            <a:pPr marL="360000" indent="-360000">
              <a:buFont typeface="Arial" pitchFamily="34" charset="0"/>
              <a:buChar char="•"/>
            </a:pPr>
            <a:r>
              <a:rPr lang="en-GB" altLang="en-US" dirty="0" smtClean="0">
                <a:solidFill>
                  <a:schemeClr val="tx1"/>
                </a:solidFill>
              </a:rPr>
              <a:t>Combination</a:t>
            </a:r>
          </a:p>
        </p:txBody>
      </p:sp>
      <p:sp>
        <p:nvSpPr>
          <p:cNvPr id="2" name="TextBox 1"/>
          <p:cNvSpPr txBox="1"/>
          <p:nvPr/>
        </p:nvSpPr>
        <p:spPr>
          <a:xfrm>
            <a:off x="628899" y="4222918"/>
            <a:ext cx="8024282" cy="1168430"/>
          </a:xfrm>
          <a:prstGeom prst="roundRect">
            <a:avLst/>
          </a:prstGeom>
          <a:solidFill>
            <a:srgbClr val="FF6600"/>
          </a:solidFill>
        </p:spPr>
        <p:txBody>
          <a:bodyPr wrap="square" rtlCol="0">
            <a:spAutoFit/>
          </a:bodyPr>
          <a:lstStyle/>
          <a:p>
            <a:pPr algn="ctr"/>
            <a:r>
              <a:rPr lang="en-GB" sz="2000" dirty="0" smtClean="0">
                <a:solidFill>
                  <a:schemeClr val="bg1"/>
                </a:solidFill>
              </a:rPr>
              <a:t>Your decision will be based on how sensitive your data are, how       robust you need the storage to be, who needs access to the data,    and when they need access to the data!</a:t>
            </a:r>
            <a:endParaRPr lang="en-GB" sz="2000" dirty="0">
              <a:solidFill>
                <a:schemeClr val="bg1"/>
              </a:solidFill>
            </a:endParaRPr>
          </a:p>
        </p:txBody>
      </p:sp>
    </p:spTree>
    <p:extLst>
      <p:ext uri="{BB962C8B-B14F-4D97-AF65-F5344CB8AC3E}">
        <p14:creationId xmlns:p14="http://schemas.microsoft.com/office/powerpoint/2010/main" val="1559328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51520" y="340158"/>
            <a:ext cx="8229600" cy="990600"/>
          </a:xfrm>
        </p:spPr>
        <p:txBody>
          <a:bodyPr/>
          <a:lstStyle/>
          <a:p>
            <a:r>
              <a:rPr lang="en-GB" altLang="en-US" sz="3600" b="1" dirty="0" smtClean="0"/>
              <a:t>Which data need to be kept after the project ends?</a:t>
            </a:r>
          </a:p>
        </p:txBody>
      </p:sp>
      <p:sp>
        <p:nvSpPr>
          <p:cNvPr id="4" name="Content Placeholder 7"/>
          <p:cNvSpPr txBox="1">
            <a:spLocks/>
          </p:cNvSpPr>
          <p:nvPr/>
        </p:nvSpPr>
        <p:spPr>
          <a:xfrm>
            <a:off x="251520" y="1772816"/>
            <a:ext cx="8610600" cy="4680520"/>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8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4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spcAft>
                <a:spcPts val="1200"/>
              </a:spcAft>
            </a:pPr>
            <a:r>
              <a:rPr lang="en-GB" sz="2400" dirty="0" smtClean="0"/>
              <a:t>Five steps to follow</a:t>
            </a:r>
          </a:p>
          <a:p>
            <a:pPr marL="914400" lvl="1" indent="-457200">
              <a:lnSpc>
                <a:spcPct val="90000"/>
              </a:lnSpc>
              <a:spcAft>
                <a:spcPts val="600"/>
              </a:spcAft>
              <a:buClr>
                <a:schemeClr val="accent6">
                  <a:lumMod val="75000"/>
                </a:schemeClr>
              </a:buClr>
              <a:buFont typeface="+mj-ea"/>
              <a:buAutoNum type="circleNumDbPlain"/>
              <a:defRPr/>
            </a:pPr>
            <a:r>
              <a:rPr lang="en-GB" sz="2400" b="1" dirty="0" smtClean="0"/>
              <a:t>  Could</a:t>
            </a:r>
            <a:r>
              <a:rPr lang="en-GB" sz="2400" dirty="0" smtClean="0"/>
              <a:t> this data be re-used</a:t>
            </a:r>
          </a:p>
          <a:p>
            <a:pPr marL="914400" lvl="1" indent="-457200">
              <a:lnSpc>
                <a:spcPct val="90000"/>
              </a:lnSpc>
              <a:spcAft>
                <a:spcPts val="600"/>
              </a:spcAft>
              <a:buClr>
                <a:schemeClr val="accent6">
                  <a:lumMod val="75000"/>
                </a:schemeClr>
              </a:buClr>
              <a:buFont typeface="+mj-ea"/>
              <a:buAutoNum type="circleNumDbPlain"/>
              <a:defRPr/>
            </a:pPr>
            <a:r>
              <a:rPr lang="en-GB" sz="2400" b="1" dirty="0" smtClean="0"/>
              <a:t>  Must</a:t>
            </a:r>
            <a:r>
              <a:rPr lang="en-GB" sz="2400" dirty="0" smtClean="0"/>
              <a:t> it be kept as evidence or for legal reasons</a:t>
            </a:r>
          </a:p>
          <a:p>
            <a:pPr marL="914400" lvl="1" indent="-457200">
              <a:lnSpc>
                <a:spcPct val="90000"/>
              </a:lnSpc>
              <a:spcAft>
                <a:spcPts val="600"/>
              </a:spcAft>
              <a:buClr>
                <a:schemeClr val="accent6">
                  <a:lumMod val="75000"/>
                </a:schemeClr>
              </a:buClr>
              <a:buFont typeface="+mj-ea"/>
              <a:buAutoNum type="circleNumDbPlain"/>
              <a:defRPr/>
            </a:pPr>
            <a:r>
              <a:rPr lang="en-GB" sz="2400" b="1" dirty="0" smtClean="0"/>
              <a:t>  Should </a:t>
            </a:r>
            <a:r>
              <a:rPr lang="en-GB" sz="2400" dirty="0" smtClean="0"/>
              <a:t>it be kept for its potential value </a:t>
            </a:r>
          </a:p>
          <a:p>
            <a:pPr marL="914400" lvl="1" indent="-457200">
              <a:lnSpc>
                <a:spcPct val="90000"/>
              </a:lnSpc>
              <a:spcAft>
                <a:spcPts val="600"/>
              </a:spcAft>
              <a:buClr>
                <a:schemeClr val="accent6">
                  <a:lumMod val="75000"/>
                </a:schemeClr>
              </a:buClr>
              <a:buFont typeface="+mj-ea"/>
              <a:buAutoNum type="circleNumDbPlain"/>
              <a:defRPr/>
            </a:pPr>
            <a:r>
              <a:rPr lang="en-GB" sz="2400" b="1" dirty="0" smtClean="0"/>
              <a:t>  Consider costs </a:t>
            </a:r>
            <a:r>
              <a:rPr lang="en-GB" sz="2400" dirty="0" smtClean="0"/>
              <a:t>– do benefits outweigh cost?</a:t>
            </a:r>
          </a:p>
          <a:p>
            <a:pPr marL="914400" lvl="1" indent="-457200">
              <a:lnSpc>
                <a:spcPct val="90000"/>
              </a:lnSpc>
              <a:spcAft>
                <a:spcPts val="600"/>
              </a:spcAft>
              <a:buClr>
                <a:schemeClr val="accent6">
                  <a:lumMod val="75000"/>
                </a:schemeClr>
              </a:buClr>
              <a:buFont typeface="+mj-ea"/>
              <a:buAutoNum type="circleNumDbPlain"/>
              <a:defRPr/>
            </a:pPr>
            <a:r>
              <a:rPr lang="en-GB" sz="2400" b="1" dirty="0" smtClean="0"/>
              <a:t>  Evaluate criteria </a:t>
            </a:r>
            <a:r>
              <a:rPr lang="en-GB" sz="2400" dirty="0" smtClean="0"/>
              <a:t>to decide what to keep</a:t>
            </a:r>
          </a:p>
          <a:p>
            <a:pPr marL="914400" lvl="1" indent="-457200">
              <a:lnSpc>
                <a:spcPct val="90000"/>
              </a:lnSpc>
              <a:spcAft>
                <a:spcPts val="600"/>
              </a:spcAft>
              <a:buClr>
                <a:srgbClr val="0000FF"/>
              </a:buClr>
              <a:buFont typeface="+mj-ea"/>
              <a:buAutoNum type="circleNumDbPlain"/>
              <a:defRPr/>
            </a:pPr>
            <a:endParaRPr lang="en-GB" sz="2400" dirty="0" smtClean="0"/>
          </a:p>
          <a:p>
            <a:pPr>
              <a:spcBef>
                <a:spcPct val="0"/>
              </a:spcBef>
            </a:pPr>
            <a:r>
              <a:rPr lang="en-GB" altLang="en-US" sz="2400" dirty="0"/>
              <a:t>5 steps to decide what data to keep</a:t>
            </a:r>
            <a:endParaRPr lang="en-GB" altLang="en-US" sz="2400" dirty="0">
              <a:hlinkClick r:id="rId3"/>
            </a:endParaRPr>
          </a:p>
          <a:p>
            <a:pPr>
              <a:spcBef>
                <a:spcPct val="0"/>
              </a:spcBef>
            </a:pPr>
            <a:r>
              <a:rPr lang="en-GB" altLang="en-US" sz="2000" dirty="0">
                <a:hlinkClick r:id="rId3"/>
              </a:rPr>
              <a:t>www.dcc.ac.uk/resources/how-guides/five-steps-decide-what-data-keep</a:t>
            </a:r>
            <a:endParaRPr lang="en-GB" altLang="en-US" sz="2000" dirty="0"/>
          </a:p>
          <a:p>
            <a:pPr marL="914400" lvl="1" indent="-457200">
              <a:lnSpc>
                <a:spcPct val="90000"/>
              </a:lnSpc>
              <a:spcAft>
                <a:spcPts val="600"/>
              </a:spcAft>
              <a:buClr>
                <a:srgbClr val="0000FF"/>
              </a:buClr>
              <a:buFont typeface="+mj-ea"/>
              <a:buAutoNum type="circleNumDbPlain"/>
              <a:defRPr/>
            </a:pPr>
            <a:endParaRPr lang="en-GB" sz="2400" dirty="0" smtClean="0"/>
          </a:p>
        </p:txBody>
      </p:sp>
    </p:spTree>
    <p:extLst>
      <p:ext uri="{BB962C8B-B14F-4D97-AF65-F5344CB8AC3E}">
        <p14:creationId xmlns:p14="http://schemas.microsoft.com/office/powerpoint/2010/main" val="1423525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Picture 2097172"/>
          <p:cNvPicPr>
            <a:picLocks/>
          </p:cNvPicPr>
          <p:nvPr/>
        </p:nvPicPr>
        <p:blipFill>
          <a:blip r:embed="rId3"/>
          <a:srcRect/>
          <a:stretch>
            <a:fillRect/>
          </a:stretch>
        </p:blipFill>
        <p:spPr>
          <a:xfrm>
            <a:off x="4286250" y="3829050"/>
            <a:ext cx="4062412" cy="2247900"/>
          </a:xfrm>
          <a:prstGeom prst="rect">
            <a:avLst/>
          </a:prstGeom>
          <a:noFill/>
          <a:ln>
            <a:noFill/>
          </a:ln>
        </p:spPr>
      </p:pic>
      <p:sp>
        <p:nvSpPr>
          <p:cNvPr id="1048679" name="Rectangle 1048678"/>
          <p:cNvSpPr/>
          <p:nvPr/>
        </p:nvSpPr>
        <p:spPr>
          <a:xfrm>
            <a:off x="4713287" y="6076950"/>
            <a:ext cx="3167062" cy="371475"/>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eaLnBrk="1" fontAlgn="base" latinLnBrk="1" hangingPunct="1">
              <a:lnSpc>
                <a:spcPct val="100000"/>
              </a:lnSpc>
              <a:spcBef>
                <a:spcPct val="0"/>
              </a:spcBef>
              <a:spcAft>
                <a:spcPct val="0"/>
              </a:spcAft>
              <a:buSzPct val="100000"/>
              <a:buFontTx/>
              <a:buNone/>
            </a:pPr>
            <a:r>
              <a:rPr lang="en-US" altLang="en-US" baseline="0">
                <a:solidFill>
                  <a:srgbClr val="000000"/>
                </a:solidFill>
                <a:latin typeface="Arial" charset="0"/>
                <a:ea typeface="Arial" charset="0"/>
                <a:sym typeface="Arial" charset="0"/>
                <a:hlinkClick r:id="rId4"/>
              </a:rPr>
              <a:t>https://ssi-dev.epcc.ed.ac.uk/</a:t>
            </a:r>
            <a:r>
              <a:rPr lang="en-US" altLang="en-US" baseline="0">
                <a:solidFill>
                  <a:srgbClr val="000000"/>
                </a:solidFill>
                <a:latin typeface="Arial" charset="0"/>
                <a:ea typeface="Arial" charset="0"/>
                <a:sym typeface="Arial" charset="0"/>
              </a:rPr>
              <a:t> </a:t>
            </a:r>
          </a:p>
        </p:txBody>
      </p:sp>
      <p:sp>
        <p:nvSpPr>
          <p:cNvPr id="1048680" name="Title 1048679"/>
          <p:cNvSpPr>
            <a:spLocks noGrp="1"/>
          </p:cNvSpPr>
          <p:nvPr>
            <p:ph type="title" idx="4294967295"/>
          </p:nvPr>
        </p:nvSpPr>
        <p:spPr>
          <a:xfrm>
            <a:off x="45218" y="548680"/>
            <a:ext cx="4373611" cy="1872208"/>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en-US" altLang="en-US" sz="3200" b="1" baseline="0" dirty="0" smtClean="0">
                <a:solidFill>
                  <a:srgbClr val="000000"/>
                </a:solidFill>
                <a:latin typeface="Calibri" pitchFamily="34" charset="0"/>
                <a:ea typeface="MS PGothic" pitchFamily="34" charset="-128"/>
                <a:sym typeface="Arial" charset="0"/>
              </a:rPr>
              <a:t>Remember to consider </a:t>
            </a:r>
            <a:br>
              <a:rPr lang="en-US" altLang="en-US" sz="3200" b="1" baseline="0" dirty="0" smtClean="0">
                <a:solidFill>
                  <a:srgbClr val="000000"/>
                </a:solidFill>
                <a:latin typeface="Calibri" pitchFamily="34" charset="0"/>
                <a:ea typeface="MS PGothic" pitchFamily="34" charset="-128"/>
                <a:sym typeface="Arial" charset="0"/>
              </a:rPr>
            </a:br>
            <a:r>
              <a:rPr lang="en-US" altLang="en-US" sz="3200" b="1" baseline="0" dirty="0" smtClean="0">
                <a:solidFill>
                  <a:srgbClr val="000000"/>
                </a:solidFill>
                <a:latin typeface="Calibri" pitchFamily="34" charset="0"/>
                <a:ea typeface="MS PGothic" pitchFamily="34" charset="-128"/>
                <a:sym typeface="Arial" charset="0"/>
              </a:rPr>
              <a:t>physical  data, </a:t>
            </a:r>
            <a:r>
              <a:rPr lang="en-US" altLang="en-US" sz="3200" b="1" baseline="0" dirty="0">
                <a:solidFill>
                  <a:srgbClr val="000000"/>
                </a:solidFill>
                <a:latin typeface="Calibri" pitchFamily="34" charset="0"/>
                <a:ea typeface="MS PGothic" pitchFamily="34" charset="-128"/>
                <a:sym typeface="Arial" charset="0"/>
              </a:rPr>
              <a:t>software </a:t>
            </a:r>
            <a:r>
              <a:rPr lang="en-US" altLang="en-US" sz="3200" b="1" baseline="0" dirty="0" smtClean="0">
                <a:solidFill>
                  <a:srgbClr val="000000"/>
                </a:solidFill>
                <a:latin typeface="Calibri" pitchFamily="34" charset="0"/>
                <a:ea typeface="MS PGothic" pitchFamily="34" charset="-128"/>
                <a:sym typeface="Arial" charset="0"/>
              </a:rPr>
              <a:t/>
            </a:r>
            <a:br>
              <a:rPr lang="en-US" altLang="en-US" sz="3200" b="1" baseline="0" dirty="0" smtClean="0">
                <a:solidFill>
                  <a:srgbClr val="000000"/>
                </a:solidFill>
                <a:latin typeface="Calibri" pitchFamily="34" charset="0"/>
                <a:ea typeface="MS PGothic" pitchFamily="34" charset="-128"/>
                <a:sym typeface="Arial" charset="0"/>
              </a:rPr>
            </a:br>
            <a:r>
              <a:rPr lang="en-US" altLang="en-US" sz="3200" b="1" baseline="0" dirty="0" smtClean="0">
                <a:solidFill>
                  <a:srgbClr val="000000"/>
                </a:solidFill>
                <a:latin typeface="Calibri" pitchFamily="34" charset="0"/>
                <a:ea typeface="MS PGothic" pitchFamily="34" charset="-128"/>
                <a:sym typeface="Arial" charset="0"/>
              </a:rPr>
              <a:t>and  models</a:t>
            </a:r>
            <a:endParaRPr lang="en-US" altLang="en-US" sz="3200" b="1" baseline="0" dirty="0">
              <a:solidFill>
                <a:srgbClr val="000000"/>
              </a:solidFill>
              <a:latin typeface="Calibri" pitchFamily="34" charset="0"/>
              <a:ea typeface="MS PGothic" pitchFamily="34" charset="-128"/>
              <a:sym typeface="Arial" charset="0"/>
            </a:endParaRPr>
          </a:p>
        </p:txBody>
      </p:sp>
      <p:pic>
        <p:nvPicPr>
          <p:cNvPr id="2097174" name="Picture 2097173"/>
          <p:cNvPicPr>
            <a:picLocks/>
          </p:cNvPicPr>
          <p:nvPr/>
        </p:nvPicPr>
        <p:blipFill>
          <a:blip r:embed="rId5"/>
          <a:srcRect/>
          <a:stretch>
            <a:fillRect/>
          </a:stretch>
        </p:blipFill>
        <p:spPr>
          <a:xfrm>
            <a:off x="919162" y="3140968"/>
            <a:ext cx="2625725" cy="2119312"/>
          </a:xfrm>
          <a:prstGeom prst="rect">
            <a:avLst/>
          </a:prstGeom>
          <a:noFill/>
          <a:ln>
            <a:noFill/>
          </a:ln>
        </p:spPr>
      </p:pic>
      <p:sp>
        <p:nvSpPr>
          <p:cNvPr id="1048681" name="Rectangle 1048680"/>
          <p:cNvSpPr/>
          <p:nvPr/>
        </p:nvSpPr>
        <p:spPr>
          <a:xfrm>
            <a:off x="565149" y="5552281"/>
            <a:ext cx="2979737" cy="798512"/>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eaLnBrk="1" fontAlgn="base" latinLnBrk="1" hangingPunct="1">
              <a:lnSpc>
                <a:spcPct val="100000"/>
              </a:lnSpc>
              <a:spcBef>
                <a:spcPct val="0"/>
              </a:spcBef>
              <a:spcAft>
                <a:spcPct val="0"/>
              </a:spcAft>
              <a:buSzPct val="100000"/>
              <a:buFontTx/>
              <a:buNone/>
            </a:pPr>
            <a:r>
              <a:rPr lang="en-US" altLang="en-US" sz="1200" baseline="0" dirty="0">
                <a:solidFill>
                  <a:srgbClr val="000000"/>
                </a:solidFill>
                <a:latin typeface="Calibri" pitchFamily="34" charset="0"/>
                <a:ea typeface="Arial" charset="0"/>
                <a:sym typeface="Arial" charset="0"/>
                <a:hlinkClick r:id="rId6"/>
              </a:rPr>
              <a:t>http://</a:t>
            </a:r>
            <a:r>
              <a:rPr lang="en-US" altLang="en-US" sz="1200" baseline="0" dirty="0" err="1">
                <a:solidFill>
                  <a:srgbClr val="000000"/>
                </a:solidFill>
                <a:latin typeface="Calibri" pitchFamily="34" charset="0"/>
                <a:ea typeface="Arial" charset="0"/>
                <a:sym typeface="Arial" charset="0"/>
                <a:hlinkClick r:id="rId6"/>
              </a:rPr>
              <a:t>spatialinformationdesignlab.org</a:t>
            </a:r>
            <a:r>
              <a:rPr lang="en-US" altLang="en-US" sz="1200" baseline="0" dirty="0">
                <a:solidFill>
                  <a:srgbClr val="000000"/>
                </a:solidFill>
                <a:latin typeface="Calibri" pitchFamily="34" charset="0"/>
                <a:ea typeface="Arial" charset="0"/>
                <a:sym typeface="Arial" charset="0"/>
                <a:hlinkClick r:id="rId6"/>
              </a:rPr>
              <a:t>/</a:t>
            </a:r>
            <a:r>
              <a:rPr lang="en-US" altLang="en-US" sz="1200" baseline="0" dirty="0" err="1">
                <a:solidFill>
                  <a:srgbClr val="000000"/>
                </a:solidFill>
                <a:latin typeface="Calibri" pitchFamily="34" charset="0"/>
                <a:ea typeface="Arial" charset="0"/>
                <a:sym typeface="Arial" charset="0"/>
                <a:hlinkClick r:id="rId6"/>
              </a:rPr>
              <a:t>project_sites</a:t>
            </a:r>
            <a:r>
              <a:rPr lang="en-US" altLang="en-US" sz="1200" baseline="0" dirty="0">
                <a:solidFill>
                  <a:srgbClr val="000000"/>
                </a:solidFill>
                <a:latin typeface="Calibri" pitchFamily="34" charset="0"/>
                <a:ea typeface="Arial" charset="0"/>
                <a:sym typeface="Arial" charset="0"/>
                <a:hlinkClick r:id="rId6"/>
              </a:rPr>
              <a:t>/library/</a:t>
            </a:r>
            <a:r>
              <a:rPr lang="en-US" altLang="en-US" sz="1200" baseline="0" dirty="0" err="1">
                <a:solidFill>
                  <a:srgbClr val="000000"/>
                </a:solidFill>
                <a:latin typeface="Calibri" pitchFamily="34" charset="0"/>
                <a:ea typeface="Arial" charset="0"/>
                <a:sym typeface="Arial" charset="0"/>
                <a:hlinkClick r:id="rId6"/>
              </a:rPr>
              <a:t>catalog.html</a:t>
            </a:r>
            <a:endParaRPr lang="en-US" altLang="en-US" sz="1200" baseline="0" dirty="0">
              <a:solidFill>
                <a:srgbClr val="000000"/>
              </a:solidFill>
              <a:latin typeface="Calibri" pitchFamily="34" charset="0"/>
              <a:ea typeface="Arial" charset="0"/>
              <a:sym typeface="Arial" charset="0"/>
              <a:hlinkClick r:id="rId6"/>
            </a:endParaRPr>
          </a:p>
          <a:p>
            <a:pPr marL="0" lvl="0" indent="0" algn="ctr" eaLnBrk="1" fontAlgn="base" latinLnBrk="1" hangingPunct="1">
              <a:lnSpc>
                <a:spcPct val="100000"/>
              </a:lnSpc>
              <a:spcBef>
                <a:spcPct val="0"/>
              </a:spcBef>
              <a:spcAft>
                <a:spcPct val="0"/>
              </a:spcAft>
              <a:buSzPct val="100000"/>
              <a:buFontTx/>
              <a:buNone/>
            </a:pPr>
            <a:endParaRPr lang="en-US" altLang="en-US" sz="1200" baseline="0" dirty="0">
              <a:solidFill>
                <a:srgbClr val="000000"/>
              </a:solidFill>
              <a:latin typeface="Calibri" pitchFamily="34" charset="0"/>
              <a:ea typeface="Arial" charset="0"/>
              <a:sym typeface="Arial" charset="0"/>
            </a:endParaRPr>
          </a:p>
        </p:txBody>
      </p:sp>
      <p:pic>
        <p:nvPicPr>
          <p:cNvPr id="2097175" name="Picture 2097174"/>
          <p:cNvPicPr>
            <a:picLocks/>
          </p:cNvPicPr>
          <p:nvPr/>
        </p:nvPicPr>
        <p:blipFill>
          <a:blip r:embed="rId7"/>
          <a:srcRect/>
          <a:stretch>
            <a:fillRect/>
          </a:stretch>
        </p:blipFill>
        <p:spPr>
          <a:xfrm>
            <a:off x="4665662" y="742950"/>
            <a:ext cx="3690937" cy="2295525"/>
          </a:xfrm>
          <a:prstGeom prst="rect">
            <a:avLst/>
          </a:prstGeom>
          <a:noFill/>
          <a:ln>
            <a:noFill/>
          </a:ln>
        </p:spPr>
      </p:pic>
      <p:sp>
        <p:nvSpPr>
          <p:cNvPr id="1048682" name="Rectangle 1048681"/>
          <p:cNvSpPr/>
          <p:nvPr/>
        </p:nvSpPr>
        <p:spPr>
          <a:xfrm>
            <a:off x="4262437" y="3036887"/>
            <a:ext cx="4572000" cy="681037"/>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fontAlgn="base" latinLnBrk="1">
              <a:lnSpc>
                <a:spcPct val="100000"/>
              </a:lnSpc>
              <a:spcBef>
                <a:spcPct val="0"/>
              </a:spcBef>
              <a:spcAft>
                <a:spcPct val="0"/>
              </a:spcAft>
              <a:buSzPct val="100000"/>
              <a:buFontTx/>
              <a:buNone/>
            </a:pPr>
            <a:r>
              <a:rPr lang="en-US" altLang="en-US" sz="1200" baseline="0">
                <a:solidFill>
                  <a:srgbClr val="000000"/>
                </a:solidFill>
                <a:latin typeface="Arial" charset="0"/>
                <a:ea typeface="Arial" charset="0"/>
                <a:sym typeface="Arial" charset="0"/>
                <a:hlinkClick r:id="rId8"/>
              </a:rPr>
              <a:t>http://www.ukcrcexpmed.org.uk/Coventry_Warwick_CRF/PublishingImages/Tissue%20Bank%201.jpg</a:t>
            </a:r>
          </a:p>
          <a:p>
            <a:pPr marL="0" lvl="0" indent="0" algn="l" fontAlgn="base" latinLnBrk="1">
              <a:lnSpc>
                <a:spcPct val="100000"/>
              </a:lnSpc>
              <a:spcBef>
                <a:spcPct val="0"/>
              </a:spcBef>
              <a:spcAft>
                <a:spcPct val="0"/>
              </a:spcAft>
              <a:buSzPct val="100000"/>
              <a:buFontTx/>
              <a:buNone/>
            </a:pPr>
            <a:endParaRPr lang="en-US" altLang="en-US" sz="1200" baseline="0">
              <a:solidFill>
                <a:srgbClr val="000000"/>
              </a:solidFill>
              <a:latin typeface="Arial" charset="0"/>
              <a:ea typeface="Arial" charset="0"/>
              <a:sym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itle 1048655"/>
          <p:cNvSpPr>
            <a:spLocks noGrp="1"/>
          </p:cNvSpPr>
          <p:nvPr>
            <p:ph type="title"/>
          </p:nvPr>
        </p:nvSpPr>
        <p:spPr>
          <a:xfrm>
            <a:off x="395287" y="-350837"/>
            <a:ext cx="8351837" cy="2447925"/>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en-GB" altLang="zh-CN" sz="3600" b="1" baseline="0" dirty="0" smtClean="0">
                <a:solidFill>
                  <a:srgbClr val="000000"/>
                </a:solidFill>
                <a:latin typeface="+mj-lt"/>
                <a:ea typeface="宋体" charset="0"/>
                <a:sym typeface="Arial" charset="0"/>
              </a:rPr>
              <a:t>Can your data be </a:t>
            </a:r>
            <a:r>
              <a:rPr lang="zh-CN" altLang="en-US" sz="3600" b="1" baseline="0" dirty="0" smtClean="0">
                <a:solidFill>
                  <a:srgbClr val="000000"/>
                </a:solidFill>
                <a:latin typeface="+mj-lt"/>
                <a:ea typeface="宋体" charset="0"/>
                <a:sym typeface="Arial" charset="0"/>
              </a:rPr>
              <a:t>shared </a:t>
            </a:r>
            <a:r>
              <a:rPr lang="en-GB" altLang="zh-CN" sz="3600" b="1" baseline="0" dirty="0" smtClean="0">
                <a:solidFill>
                  <a:srgbClr val="000000"/>
                </a:solidFill>
                <a:latin typeface="+mj-lt"/>
                <a:ea typeface="宋体" charset="0"/>
                <a:sym typeface="Arial" charset="0"/>
              </a:rPr>
              <a:t>with others</a:t>
            </a:r>
            <a:r>
              <a:rPr lang="zh-CN" altLang="en-US" sz="3600" b="1" baseline="0" dirty="0" smtClean="0">
                <a:solidFill>
                  <a:srgbClr val="000000"/>
                </a:solidFill>
                <a:latin typeface="+mj-lt"/>
                <a:ea typeface="宋体" charset="0"/>
                <a:sym typeface="Arial" charset="0"/>
              </a:rPr>
              <a:t>? </a:t>
            </a:r>
            <a:endParaRPr lang="zh-CN" altLang="en-US" sz="3600" b="1" baseline="0" dirty="0">
              <a:solidFill>
                <a:srgbClr val="000000"/>
              </a:solidFill>
              <a:latin typeface="+mj-lt"/>
              <a:ea typeface="宋体" charset="0"/>
              <a:sym typeface="Arial" charset="0"/>
            </a:endParaRPr>
          </a:p>
        </p:txBody>
      </p:sp>
      <p:sp>
        <p:nvSpPr>
          <p:cNvPr id="1048657" name="Content Placeholder 1048656"/>
          <p:cNvSpPr>
            <a:spLocks noGrp="1"/>
          </p:cNvSpPr>
          <p:nvPr>
            <p:ph idx="1"/>
          </p:nvPr>
        </p:nvSpPr>
        <p:spPr>
          <a:xfrm>
            <a:off x="128587" y="1484784"/>
            <a:ext cx="6926262" cy="4744565"/>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742950" lvl="1" indent="-285750" algn="l" fontAlgn="base">
              <a:lnSpc>
                <a:spcPct val="100000"/>
              </a:lnSpc>
              <a:spcBef>
                <a:spcPct val="20000"/>
              </a:spcBef>
              <a:spcAft>
                <a:spcPct val="0"/>
              </a:spcAft>
              <a:buClr>
                <a:srgbClr val="1F497D"/>
              </a:buClr>
              <a:buSzPct val="100000"/>
              <a:buFont typeface="Arial" charset="0"/>
              <a:buChar char="•"/>
            </a:pPr>
            <a:r>
              <a:rPr lang="en-US" altLang="en-US" baseline="0" dirty="0">
                <a:solidFill>
                  <a:srgbClr val="000000"/>
                </a:solidFill>
                <a:latin typeface="Calibri" pitchFamily="34" charset="0"/>
                <a:ea typeface="MS PGothic" pitchFamily="34" charset="-128"/>
                <a:sym typeface="Arial" charset="0"/>
              </a:rPr>
              <a:t>PI/researcher</a:t>
            </a:r>
          </a:p>
          <a:p>
            <a:pPr marL="742950" lvl="1" indent="-285750" algn="l" fontAlgn="base">
              <a:lnSpc>
                <a:spcPct val="200000"/>
              </a:lnSpc>
              <a:spcBef>
                <a:spcPct val="20000"/>
              </a:spcBef>
              <a:spcAft>
                <a:spcPct val="0"/>
              </a:spcAft>
              <a:buClr>
                <a:srgbClr val="1F497D"/>
              </a:buClr>
              <a:buSzPct val="100000"/>
              <a:buFont typeface="Arial" charset="0"/>
              <a:buChar char="•"/>
            </a:pPr>
            <a:r>
              <a:rPr lang="en-US" altLang="en-US" baseline="0" dirty="0">
                <a:solidFill>
                  <a:srgbClr val="000000"/>
                </a:solidFill>
                <a:latin typeface="Calibri" pitchFamily="34" charset="0"/>
                <a:ea typeface="MS PGothic" pitchFamily="34" charset="-128"/>
                <a:sym typeface="Arial" charset="0"/>
              </a:rPr>
              <a:t>Data repository and support </a:t>
            </a:r>
            <a:r>
              <a:rPr lang="en-US" altLang="en-US" baseline="0" dirty="0" smtClean="0">
                <a:solidFill>
                  <a:srgbClr val="000000"/>
                </a:solidFill>
                <a:latin typeface="Calibri" pitchFamily="34" charset="0"/>
                <a:ea typeface="MS PGothic" pitchFamily="34" charset="-128"/>
                <a:sym typeface="Arial" charset="0"/>
              </a:rPr>
              <a:t>staff</a:t>
            </a:r>
          </a:p>
          <a:p>
            <a:pPr lvl="1">
              <a:lnSpc>
                <a:spcPct val="200000"/>
              </a:lnSpc>
              <a:buClr>
                <a:srgbClr val="1F497D"/>
              </a:buClr>
              <a:buSzPct val="100000"/>
              <a:buFont typeface="Arial" charset="0"/>
              <a:buChar char="•"/>
            </a:pPr>
            <a:r>
              <a:rPr lang="en-GB" altLang="en-US" dirty="0">
                <a:latin typeface="Calibri" pitchFamily="34" charset="0"/>
                <a:ea typeface="MS PGothic" pitchFamily="34" charset="-128"/>
                <a:sym typeface="Arial" charset="0"/>
              </a:rPr>
              <a:t>Research participants</a:t>
            </a:r>
          </a:p>
          <a:p>
            <a:pPr lvl="1">
              <a:lnSpc>
                <a:spcPct val="200000"/>
              </a:lnSpc>
              <a:buClr>
                <a:srgbClr val="1F497D"/>
              </a:buClr>
              <a:buSzPct val="100000"/>
              <a:buFont typeface="Arial" charset="0"/>
              <a:buChar char="•"/>
            </a:pPr>
            <a:r>
              <a:rPr lang="en-GB" altLang="en-US" dirty="0">
                <a:latin typeface="Calibri" pitchFamily="34" charset="0"/>
                <a:ea typeface="MS PGothic" pitchFamily="34" charset="-128"/>
                <a:sym typeface="Arial" charset="0"/>
              </a:rPr>
              <a:t>Commercial partners</a:t>
            </a:r>
          </a:p>
          <a:p>
            <a:pPr lvl="1">
              <a:lnSpc>
                <a:spcPct val="200000"/>
              </a:lnSpc>
              <a:buClr>
                <a:srgbClr val="1F497D"/>
              </a:buClr>
              <a:buSzPct val="100000"/>
              <a:buFont typeface="Arial" charset="0"/>
              <a:buChar char="•"/>
            </a:pPr>
            <a:r>
              <a:rPr lang="en-GB" altLang="en-US" dirty="0">
                <a:latin typeface="Calibri" pitchFamily="34" charset="0"/>
                <a:ea typeface="MS PGothic" pitchFamily="34" charset="-128"/>
                <a:sym typeface="Arial" charset="0"/>
              </a:rPr>
              <a:t> Secondary data user </a:t>
            </a:r>
            <a:endParaRPr lang="en-US" altLang="en-US" baseline="0" dirty="0">
              <a:solidFill>
                <a:srgbClr val="000000"/>
              </a:solidFill>
              <a:latin typeface="Calibri" pitchFamily="34" charset="0"/>
              <a:ea typeface="MS PGothic" pitchFamily="34" charset="-128"/>
              <a:sym typeface="Arial" charset="0"/>
            </a:endParaRPr>
          </a:p>
          <a:p>
            <a:pPr marL="342900" lvl="0" indent="-342900" algn="l" fontAlgn="base">
              <a:lnSpc>
                <a:spcPct val="100000"/>
              </a:lnSpc>
              <a:spcBef>
                <a:spcPct val="20000"/>
              </a:spcBef>
              <a:spcAft>
                <a:spcPct val="0"/>
              </a:spcAft>
              <a:buSzPct val="100000"/>
              <a:buFont typeface="Arial" charset="0"/>
              <a:buChar char="•"/>
            </a:pPr>
            <a:endParaRPr lang="zh-CN" altLang="en-US" sz="2800" baseline="0" dirty="0">
              <a:solidFill>
                <a:srgbClr val="000000"/>
              </a:solidFill>
              <a:latin typeface="Calibri" pitchFamily="34" charset="0"/>
              <a:ea typeface="宋体" charset="0"/>
              <a:sym typeface="Arial" charset="0"/>
            </a:endParaRPr>
          </a:p>
        </p:txBody>
      </p:sp>
      <p:pic>
        <p:nvPicPr>
          <p:cNvPr id="2097165" name="Picture 2097164"/>
          <p:cNvPicPr>
            <a:picLocks/>
          </p:cNvPicPr>
          <p:nvPr/>
        </p:nvPicPr>
        <p:blipFill>
          <a:blip r:embed="rId3"/>
          <a:srcRect/>
          <a:stretch>
            <a:fillRect/>
          </a:stretch>
        </p:blipFill>
        <p:spPr>
          <a:xfrm>
            <a:off x="5110162" y="3811587"/>
            <a:ext cx="3636962" cy="2417762"/>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noGrp="1"/>
          </p:cNvSpPr>
          <p:nvPr>
            <p:ph type="title"/>
          </p:nvPr>
        </p:nvSpPr>
        <p:spPr/>
        <p:txBody>
          <a:bodyPr/>
          <a:lstStyle/>
          <a:p>
            <a:r>
              <a:rPr lang="en-GB" altLang="en-US" smtClean="0"/>
              <a:t>How will it be shared?</a:t>
            </a:r>
            <a:endParaRPr lang="en-GB" altLang="en-US" dirty="0"/>
          </a:p>
        </p:txBody>
      </p:sp>
      <p:pic>
        <p:nvPicPr>
          <p:cNvPr id="29699" name="Picture 3" descr="Captur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491" y="3425792"/>
            <a:ext cx="4391292" cy="2444438"/>
          </a:xfrm>
          <a:prstGeom prst="rect">
            <a:avLst/>
          </a:prstGeom>
          <a:noFill/>
          <a:ln w="9528">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29702" name="Rectangle 7"/>
          <p:cNvSpPr>
            <a:spLocks noChangeArrowheads="1"/>
          </p:cNvSpPr>
          <p:nvPr/>
        </p:nvSpPr>
        <p:spPr bwMode="auto">
          <a:xfrm>
            <a:off x="458520" y="5869341"/>
            <a:ext cx="37352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GB" altLang="en-US" sz="1200" dirty="0">
                <a:solidFill>
                  <a:srgbClr val="000000"/>
                </a:solidFill>
                <a:latin typeface="+mn-lt"/>
                <a:hlinkClick r:id="rId4"/>
              </a:rPr>
              <a:t>http://service.re3data.org/search</a:t>
            </a:r>
            <a:r>
              <a:rPr lang="en-GB" altLang="en-US" sz="1200" dirty="0">
                <a:solidFill>
                  <a:srgbClr val="000000"/>
                </a:solidFill>
                <a:latin typeface="+mn-lt"/>
              </a:rPr>
              <a:t> </a:t>
            </a:r>
          </a:p>
        </p:txBody>
      </p:sp>
      <p:sp>
        <p:nvSpPr>
          <p:cNvPr id="7" name="TextBox 6"/>
          <p:cNvSpPr txBox="1"/>
          <p:nvPr/>
        </p:nvSpPr>
        <p:spPr>
          <a:xfrm>
            <a:off x="5211271" y="3050697"/>
            <a:ext cx="3354212" cy="3412552"/>
          </a:xfrm>
          <a:prstGeom prst="roundRect">
            <a:avLst/>
          </a:prstGeom>
          <a:solidFill>
            <a:schemeClr val="accent1"/>
          </a:solidFill>
          <a:ln w="11430">
            <a:solidFill>
              <a:srgbClr val="1E768C"/>
            </a:solidFill>
            <a:custDash>
              <a:ds d="100000" sp="100000"/>
            </a:custDash>
          </a:ln>
        </p:spPr>
        <p:txBody>
          <a:bodyPr wrap="square">
            <a:spAutoFit/>
          </a:bodyPr>
          <a:lstStyle/>
          <a:p>
            <a:pPr algn="ctr" defTabSz="457200" fontAlgn="auto">
              <a:spcBef>
                <a:spcPts val="0"/>
              </a:spcBef>
              <a:spcAft>
                <a:spcPts val="1200"/>
              </a:spcAft>
              <a:defRPr sz="1800" b="0" i="0" u="none" strike="noStrike" kern="0" cap="none" spc="0" baseline="0">
                <a:solidFill>
                  <a:srgbClr val="000000"/>
                </a:solidFill>
                <a:uFillTx/>
              </a:defRPr>
            </a:pPr>
            <a:r>
              <a:rPr lang="en-GB" sz="1400" b="1" dirty="0">
                <a:solidFill>
                  <a:schemeClr val="bg1"/>
                </a:solidFill>
              </a:rPr>
              <a:t>Zenodo</a:t>
            </a:r>
          </a:p>
          <a:p>
            <a:pPr marL="285750" indent="-285750" defTabSz="457200" fontAlgn="auto">
              <a:spcBef>
                <a:spcPts val="0"/>
              </a:spcBef>
              <a:buSzPct val="100000"/>
              <a:buFont typeface="Arial" panose="020B0604020202020204" pitchFamily="34" charset="0"/>
              <a:buChar char="•"/>
              <a:defRPr sz="1800" b="0" i="0" u="none" strike="noStrike" kern="0" cap="none" spc="0" baseline="0">
                <a:solidFill>
                  <a:srgbClr val="000000"/>
                </a:solidFill>
                <a:uFillTx/>
              </a:defRPr>
            </a:pPr>
            <a:r>
              <a:rPr lang="en-GB" sz="1400" dirty="0" smtClean="0">
                <a:solidFill>
                  <a:schemeClr val="bg1"/>
                </a:solidFill>
              </a:rPr>
              <a:t>Joint </a:t>
            </a:r>
            <a:r>
              <a:rPr lang="en-GB" sz="1400" dirty="0">
                <a:solidFill>
                  <a:schemeClr val="bg1"/>
                </a:solidFill>
              </a:rPr>
              <a:t>effort </a:t>
            </a:r>
            <a:r>
              <a:rPr lang="en-GB" sz="1400" dirty="0" smtClean="0">
                <a:solidFill>
                  <a:schemeClr val="bg1"/>
                </a:solidFill>
              </a:rPr>
              <a:t>by OpenAIRE-CERN</a:t>
            </a:r>
            <a:endParaRPr lang="en-GB" sz="1400" dirty="0">
              <a:solidFill>
                <a:schemeClr val="bg1"/>
              </a:solidFill>
            </a:endParaRPr>
          </a:p>
          <a:p>
            <a:pPr marL="285750" indent="-285750" defTabSz="457200" fontAlgn="auto">
              <a:spcBef>
                <a:spcPts val="0"/>
              </a:spcBef>
              <a:buSzPct val="100000"/>
              <a:buFont typeface="Arial" panose="020B0604020202020204" pitchFamily="34" charset="0"/>
              <a:buChar char="•"/>
              <a:defRPr sz="1800" b="0" i="0" u="none" strike="noStrike" kern="0" cap="none" spc="0" baseline="0">
                <a:solidFill>
                  <a:srgbClr val="000000"/>
                </a:solidFill>
                <a:uFillTx/>
              </a:defRPr>
            </a:pPr>
            <a:endParaRPr lang="en-GB" sz="1400" dirty="0" smtClean="0">
              <a:solidFill>
                <a:schemeClr val="bg1"/>
              </a:solidFill>
            </a:endParaRPr>
          </a:p>
          <a:p>
            <a:pPr marL="285750" indent="-285750" defTabSz="457200" fontAlgn="auto">
              <a:spcBef>
                <a:spcPts val="0"/>
              </a:spcBef>
              <a:buSzPct val="100000"/>
              <a:buFont typeface="Arial" panose="020B0604020202020204" pitchFamily="34" charset="0"/>
              <a:buChar char="•"/>
              <a:defRPr sz="1800" b="0" i="0" u="none" strike="noStrike" kern="0" cap="none" spc="0" baseline="0">
                <a:solidFill>
                  <a:srgbClr val="000000"/>
                </a:solidFill>
                <a:uFillTx/>
              </a:defRPr>
            </a:pPr>
            <a:r>
              <a:rPr lang="en-GB" sz="1400" dirty="0" smtClean="0">
                <a:solidFill>
                  <a:schemeClr val="bg1"/>
                </a:solidFill>
              </a:rPr>
              <a:t>Multidisciplinary </a:t>
            </a:r>
            <a:r>
              <a:rPr lang="en-GB" sz="1400" dirty="0">
                <a:solidFill>
                  <a:schemeClr val="bg1"/>
                </a:solidFill>
              </a:rPr>
              <a:t>repository</a:t>
            </a:r>
          </a:p>
          <a:p>
            <a:pPr marL="285750" indent="-285750" defTabSz="457200" fontAlgn="auto">
              <a:spcBef>
                <a:spcPts val="0"/>
              </a:spcBef>
              <a:buSzPct val="100000"/>
              <a:buFont typeface="Arial" panose="020B0604020202020204" pitchFamily="34" charset="0"/>
              <a:buChar char="•"/>
              <a:defRPr sz="1800" b="0" i="0" u="none" strike="noStrike" kern="0" cap="none" spc="0" baseline="0">
                <a:solidFill>
                  <a:srgbClr val="000000"/>
                </a:solidFill>
                <a:uFillTx/>
              </a:defRPr>
            </a:pPr>
            <a:endParaRPr lang="en-GB" sz="1400" dirty="0" smtClean="0">
              <a:solidFill>
                <a:schemeClr val="bg1"/>
              </a:solidFill>
            </a:endParaRPr>
          </a:p>
          <a:p>
            <a:pPr marL="285750" indent="-285750" defTabSz="457200" fontAlgn="auto">
              <a:spcBef>
                <a:spcPts val="0"/>
              </a:spcBef>
              <a:buSzPct val="100000"/>
              <a:buFont typeface="Arial" panose="020B0604020202020204" pitchFamily="34" charset="0"/>
              <a:buChar char="•"/>
              <a:defRPr sz="1800" b="0" i="0" u="none" strike="noStrike" kern="0" cap="none" spc="0" baseline="0">
                <a:solidFill>
                  <a:srgbClr val="000000"/>
                </a:solidFill>
                <a:uFillTx/>
              </a:defRPr>
            </a:pPr>
            <a:r>
              <a:rPr lang="en-GB" sz="1400" dirty="0" smtClean="0">
                <a:solidFill>
                  <a:schemeClr val="bg1"/>
                </a:solidFill>
              </a:rPr>
              <a:t>Multiple </a:t>
            </a:r>
            <a:r>
              <a:rPr lang="en-GB" sz="1400" dirty="0">
                <a:solidFill>
                  <a:schemeClr val="bg1"/>
                </a:solidFill>
              </a:rPr>
              <a:t>data types</a:t>
            </a:r>
          </a:p>
          <a:p>
            <a:pPr marL="285750" indent="-285750" defTabSz="457200" fontAlgn="auto">
              <a:spcBef>
                <a:spcPts val="0"/>
              </a:spcBef>
              <a:buSzPct val="100000"/>
              <a:buFont typeface="Arial" panose="020B0604020202020204" pitchFamily="34" charset="0"/>
              <a:buChar char="•"/>
              <a:defRPr sz="1800" b="0" i="0" u="none" strike="noStrike" kern="0" cap="none" spc="0" baseline="0">
                <a:solidFill>
                  <a:srgbClr val="000000"/>
                </a:solidFill>
                <a:uFillTx/>
              </a:defRPr>
            </a:pPr>
            <a:endParaRPr lang="en-GB" sz="1400" dirty="0" smtClean="0">
              <a:solidFill>
                <a:schemeClr val="bg1"/>
              </a:solidFill>
            </a:endParaRPr>
          </a:p>
          <a:p>
            <a:pPr marL="285750" indent="-285750" defTabSz="457200" fontAlgn="auto">
              <a:spcBef>
                <a:spcPts val="0"/>
              </a:spcBef>
              <a:buSzPct val="100000"/>
              <a:buFont typeface="Arial" panose="020B0604020202020204" pitchFamily="34" charset="0"/>
              <a:buChar char="•"/>
              <a:defRPr sz="1800" b="0" i="0" u="none" strike="noStrike" kern="0" cap="none" spc="0" baseline="0">
                <a:solidFill>
                  <a:srgbClr val="000000"/>
                </a:solidFill>
                <a:uFillTx/>
              </a:defRPr>
            </a:pPr>
            <a:r>
              <a:rPr lang="en-GB" sz="1400" dirty="0" smtClean="0">
                <a:solidFill>
                  <a:schemeClr val="bg1"/>
                </a:solidFill>
              </a:rPr>
              <a:t>Citable </a:t>
            </a:r>
            <a:r>
              <a:rPr lang="en-GB" sz="1400" dirty="0">
                <a:solidFill>
                  <a:schemeClr val="bg1"/>
                </a:solidFill>
              </a:rPr>
              <a:t>data (DOI)</a:t>
            </a:r>
          </a:p>
          <a:p>
            <a:pPr marL="285750" indent="-285750" defTabSz="457200" fontAlgn="auto">
              <a:spcBef>
                <a:spcPts val="0"/>
              </a:spcBef>
              <a:buSzPct val="100000"/>
              <a:buFont typeface="Arial" panose="020B0604020202020204" pitchFamily="34" charset="0"/>
              <a:buChar char="•"/>
              <a:defRPr sz="1800" b="0" i="0" u="none" strike="noStrike" kern="0" cap="none" spc="0" baseline="0">
                <a:solidFill>
                  <a:srgbClr val="000000"/>
                </a:solidFill>
                <a:uFillTx/>
              </a:defRPr>
            </a:pPr>
            <a:endParaRPr lang="en-GB" sz="1400" dirty="0" smtClean="0">
              <a:solidFill>
                <a:schemeClr val="bg1"/>
              </a:solidFill>
            </a:endParaRPr>
          </a:p>
          <a:p>
            <a:pPr marL="285750" indent="-285750" defTabSz="457200" fontAlgn="auto">
              <a:spcBef>
                <a:spcPts val="0"/>
              </a:spcBef>
              <a:buSzPct val="100000"/>
              <a:buFont typeface="Arial" panose="020B0604020202020204" pitchFamily="34" charset="0"/>
              <a:buChar char="•"/>
              <a:defRPr sz="1800" b="0" i="0" u="none" strike="noStrike" kern="0" cap="none" spc="0" baseline="0">
                <a:solidFill>
                  <a:srgbClr val="000000"/>
                </a:solidFill>
                <a:uFillTx/>
              </a:defRPr>
            </a:pPr>
            <a:r>
              <a:rPr lang="en-GB" sz="1400" dirty="0" smtClean="0">
                <a:solidFill>
                  <a:schemeClr val="bg1"/>
                </a:solidFill>
              </a:rPr>
              <a:t>Links </a:t>
            </a:r>
            <a:r>
              <a:rPr lang="en-GB" sz="1400" dirty="0">
                <a:solidFill>
                  <a:schemeClr val="bg1"/>
                </a:solidFill>
              </a:rPr>
              <a:t>funding, publications, data &amp; </a:t>
            </a:r>
            <a:r>
              <a:rPr lang="en-GB" sz="1400" dirty="0" smtClean="0">
                <a:solidFill>
                  <a:schemeClr val="bg1"/>
                </a:solidFill>
              </a:rPr>
              <a:t>software</a:t>
            </a:r>
          </a:p>
          <a:p>
            <a:pPr marL="285750" indent="-285750" defTabSz="457200" fontAlgn="auto">
              <a:spcBef>
                <a:spcPts val="0"/>
              </a:spcBef>
              <a:buSzPct val="100000"/>
              <a:buFont typeface="Arial" panose="020B0604020202020204" pitchFamily="34" charset="0"/>
              <a:buChar char="•"/>
              <a:defRPr sz="1800" b="0" i="0" u="none" strike="noStrike" kern="0" cap="none" spc="0" baseline="0">
                <a:solidFill>
                  <a:srgbClr val="000000"/>
                </a:solidFill>
                <a:uFillTx/>
              </a:defRPr>
            </a:pPr>
            <a:endParaRPr lang="en-GB" sz="1400" dirty="0">
              <a:solidFill>
                <a:schemeClr val="bg1"/>
              </a:solidFill>
            </a:endParaRPr>
          </a:p>
          <a:p>
            <a:pPr marL="359999" indent="-359999" algn="ctr" defTabSz="457200" fontAlgn="auto">
              <a:lnSpc>
                <a:spcPct val="130000"/>
              </a:lnSpc>
              <a:spcBef>
                <a:spcPts val="0"/>
              </a:spcBef>
              <a:spcAft>
                <a:spcPts val="1200"/>
              </a:spcAft>
              <a:defRPr sz="1800" b="0" i="0" u="none" strike="noStrike" kern="0" cap="none" spc="0" baseline="0">
                <a:solidFill>
                  <a:srgbClr val="000000"/>
                </a:solidFill>
                <a:uFillTx/>
              </a:defRPr>
            </a:pPr>
            <a:r>
              <a:rPr lang="en-GB" sz="1400" b="1" dirty="0">
                <a:solidFill>
                  <a:schemeClr val="bg1"/>
                </a:solidFill>
                <a:cs typeface="PF Paperback"/>
                <a:hlinkClick r:id="rId5"/>
              </a:rPr>
              <a:t>www.zenodo.org</a:t>
            </a:r>
          </a:p>
        </p:txBody>
      </p:sp>
      <p:sp>
        <p:nvSpPr>
          <p:cNvPr id="2" name="TextBox 1"/>
          <p:cNvSpPr txBox="1"/>
          <p:nvPr/>
        </p:nvSpPr>
        <p:spPr>
          <a:xfrm>
            <a:off x="444456" y="1268760"/>
            <a:ext cx="8299119" cy="14773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smtClean="0"/>
              <a:t>Does your publisher or funder suggest a repository?</a:t>
            </a:r>
          </a:p>
          <a:p>
            <a:pPr marL="285750" indent="-285750">
              <a:lnSpc>
                <a:spcPct val="150000"/>
              </a:lnSpc>
              <a:buFont typeface="Arial" panose="020B0604020202020204" pitchFamily="34" charset="0"/>
              <a:buChar char="•"/>
            </a:pPr>
            <a:r>
              <a:rPr lang="en-GB" sz="2000" dirty="0" smtClean="0"/>
              <a:t>Are there data centres or community databases for your discipline?</a:t>
            </a:r>
          </a:p>
          <a:p>
            <a:pPr marL="285750" indent="-285750">
              <a:lnSpc>
                <a:spcPct val="150000"/>
              </a:lnSpc>
              <a:buFont typeface="Arial" panose="020B0604020202020204" pitchFamily="34" charset="0"/>
              <a:buChar char="•"/>
            </a:pPr>
            <a:r>
              <a:rPr lang="en-GB" sz="2000" dirty="0" smtClean="0"/>
              <a:t>Does your university offer support for long-term preservation?</a:t>
            </a:r>
            <a:endParaRPr lang="en-GB" sz="2000" dirty="0"/>
          </a:p>
        </p:txBody>
      </p:sp>
    </p:spTree>
    <p:extLst>
      <p:ext uri="{BB962C8B-B14F-4D97-AF65-F5344CB8AC3E}">
        <p14:creationId xmlns:p14="http://schemas.microsoft.com/office/powerpoint/2010/main" val="4020710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1+#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Title 1048666"/>
          <p:cNvSpPr>
            <a:spLocks noGrp="1"/>
          </p:cNvSpPr>
          <p:nvPr>
            <p:ph type="title"/>
          </p:nvPr>
        </p:nvSpPr>
        <p:spPr>
          <a:xfrm>
            <a:off x="457200" y="274637"/>
            <a:ext cx="82296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600" b="1" baseline="0" dirty="0">
                <a:solidFill>
                  <a:srgbClr val="000000"/>
                </a:solidFill>
                <a:latin typeface="+mj-lt"/>
                <a:ea typeface="宋体" charset="0"/>
                <a:sym typeface="Arial" charset="0"/>
              </a:rPr>
              <a:t>What do you want others to be able </a:t>
            </a:r>
            <a:r>
              <a:rPr lang="zh-CN" altLang="en-US" sz="3600" b="1" baseline="0" dirty="0" smtClean="0">
                <a:solidFill>
                  <a:srgbClr val="000000"/>
                </a:solidFill>
                <a:latin typeface="+mj-lt"/>
                <a:ea typeface="宋体" charset="0"/>
                <a:sym typeface="Arial" charset="0"/>
              </a:rPr>
              <a:t> to </a:t>
            </a:r>
            <a:r>
              <a:rPr lang="zh-CN" altLang="en-US" sz="3600" b="1" baseline="0" dirty="0" smtClean="0">
                <a:solidFill>
                  <a:srgbClr val="000000"/>
                </a:solidFill>
                <a:latin typeface="+mj-lt"/>
                <a:ea typeface="宋体" charset="0"/>
                <a:sym typeface="Arial" charset="0"/>
              </a:rPr>
              <a:t>   do </a:t>
            </a:r>
            <a:r>
              <a:rPr lang="en-GB" altLang="zh-CN" sz="3600" b="1" baseline="0" dirty="0" smtClean="0">
                <a:solidFill>
                  <a:srgbClr val="000000"/>
                </a:solidFill>
                <a:latin typeface="+mj-lt"/>
                <a:ea typeface="宋体" charset="0"/>
                <a:sym typeface="Arial" charset="0"/>
              </a:rPr>
              <a:t>- or not do - </a:t>
            </a:r>
            <a:r>
              <a:rPr lang="zh-CN" altLang="en-US" sz="3600" b="1" baseline="0" dirty="0" smtClean="0">
                <a:solidFill>
                  <a:srgbClr val="000000"/>
                </a:solidFill>
                <a:latin typeface="+mj-lt"/>
                <a:ea typeface="宋体" charset="0"/>
                <a:sym typeface="Arial" charset="0"/>
              </a:rPr>
              <a:t>w</a:t>
            </a:r>
            <a:r>
              <a:rPr lang="zh-CN" altLang="zh-CN" sz="3600" b="1" baseline="0" dirty="0" smtClean="0">
                <a:solidFill>
                  <a:srgbClr val="000000"/>
                </a:solidFill>
                <a:latin typeface="+mj-lt"/>
                <a:ea typeface="宋体" charset="0"/>
                <a:sym typeface="Arial" charset="0"/>
              </a:rPr>
              <a:t>i</a:t>
            </a:r>
            <a:r>
              <a:rPr lang="zh-CN" altLang="en-US" sz="3600" b="1" baseline="0" dirty="0" smtClean="0">
                <a:solidFill>
                  <a:srgbClr val="000000"/>
                </a:solidFill>
                <a:latin typeface="+mj-lt"/>
                <a:ea typeface="宋体" charset="0"/>
                <a:sym typeface="Arial" charset="0"/>
              </a:rPr>
              <a:t>th </a:t>
            </a:r>
            <a:r>
              <a:rPr lang="zh-CN" altLang="en-US" sz="3600" b="1" baseline="0" dirty="0">
                <a:solidFill>
                  <a:srgbClr val="000000"/>
                </a:solidFill>
                <a:latin typeface="+mj-lt"/>
                <a:ea typeface="宋体" charset="0"/>
                <a:sym typeface="Arial" charset="0"/>
              </a:rPr>
              <a:t>your data?</a:t>
            </a:r>
          </a:p>
        </p:txBody>
      </p:sp>
      <p:sp>
        <p:nvSpPr>
          <p:cNvPr id="1048668" name="Rectangle 1048667"/>
          <p:cNvSpPr/>
          <p:nvPr/>
        </p:nvSpPr>
        <p:spPr>
          <a:xfrm>
            <a:off x="1395412" y="5965825"/>
            <a:ext cx="3128962" cy="328612"/>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eaLnBrk="1" fontAlgn="base" latinLnBrk="1" hangingPunct="1">
              <a:lnSpc>
                <a:spcPct val="100000"/>
              </a:lnSpc>
              <a:spcBef>
                <a:spcPct val="0"/>
              </a:spcBef>
              <a:spcAft>
                <a:spcPct val="0"/>
              </a:spcAft>
              <a:buSzPct val="100000"/>
              <a:buFontTx/>
              <a:buNone/>
            </a:pPr>
            <a:r>
              <a:rPr lang="en-US" altLang="en-US" sz="1400" baseline="0">
                <a:solidFill>
                  <a:srgbClr val="000000"/>
                </a:solidFill>
                <a:latin typeface="Calibri" pitchFamily="34" charset="0"/>
                <a:ea typeface="Arial" charset="0"/>
                <a:sym typeface="Arial" charset="0"/>
                <a:hlinkClick r:id="rId3"/>
              </a:rPr>
              <a:t>http://creativecommons.org/choose/</a:t>
            </a:r>
            <a:r>
              <a:rPr lang="en-US" altLang="en-US" sz="1400" baseline="0">
                <a:solidFill>
                  <a:srgbClr val="000000"/>
                </a:solidFill>
                <a:latin typeface="Calibri" pitchFamily="34" charset="0"/>
                <a:ea typeface="Arial" charset="0"/>
                <a:sym typeface="Arial" charset="0"/>
              </a:rPr>
              <a:t> </a:t>
            </a:r>
          </a:p>
        </p:txBody>
      </p:sp>
      <p:pic>
        <p:nvPicPr>
          <p:cNvPr id="2097167" name="Picture 2097166"/>
          <p:cNvPicPr>
            <a:picLocks/>
          </p:cNvPicPr>
          <p:nvPr/>
        </p:nvPicPr>
        <p:blipFill>
          <a:blip r:embed="rId4"/>
          <a:srcRect/>
          <a:stretch>
            <a:fillRect/>
          </a:stretch>
        </p:blipFill>
        <p:spPr>
          <a:xfrm>
            <a:off x="423862" y="1916112"/>
            <a:ext cx="4859337" cy="4049712"/>
          </a:xfrm>
          <a:prstGeom prst="rect">
            <a:avLst/>
          </a:prstGeom>
          <a:noFill/>
          <a:ln>
            <a:noFill/>
          </a:ln>
        </p:spPr>
      </p:pic>
      <p:pic>
        <p:nvPicPr>
          <p:cNvPr id="2097168" name="Picture 2097167"/>
          <p:cNvPicPr>
            <a:picLocks/>
          </p:cNvPicPr>
          <p:nvPr/>
        </p:nvPicPr>
        <p:blipFill>
          <a:blip r:embed="rId5"/>
          <a:srcRect/>
          <a:stretch>
            <a:fillRect/>
          </a:stretch>
        </p:blipFill>
        <p:spPr>
          <a:xfrm>
            <a:off x="5283200" y="1943100"/>
            <a:ext cx="3708400" cy="3214687"/>
          </a:xfrm>
          <a:prstGeom prst="rect">
            <a:avLst/>
          </a:prstGeom>
          <a:noFill/>
          <a:ln w="9525" cap="flat" cmpd="sng">
            <a:solidFill>
              <a:srgbClr val="000000">
                <a:alpha val="100000"/>
              </a:srgbClr>
            </a:solidFill>
            <a:prstDash val="solid"/>
            <a:miter/>
          </a:ln>
        </p:spPr>
      </p:pic>
      <p:sp>
        <p:nvSpPr>
          <p:cNvPr id="1048669" name="Content Placeholder 1048668"/>
          <p:cNvSpPr>
            <a:spLocks noGrp="1"/>
          </p:cNvSpPr>
          <p:nvPr>
            <p:ph idx="1"/>
          </p:nvPr>
        </p:nvSpPr>
        <p:spPr>
          <a:xfrm>
            <a:off x="4705350" y="5254625"/>
            <a:ext cx="4862512" cy="307975"/>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0" lvl="0" indent="0" algn="ctr" eaLnBrk="1" fontAlgn="base" latinLnBrk="1" hangingPunct="1">
              <a:lnSpc>
                <a:spcPct val="100000"/>
              </a:lnSpc>
              <a:spcBef>
                <a:spcPct val="20000"/>
              </a:spcBef>
              <a:spcAft>
                <a:spcPct val="0"/>
              </a:spcAft>
              <a:buSzPct val="100000"/>
              <a:buFontTx/>
              <a:buNone/>
            </a:pPr>
            <a:r>
              <a:rPr lang="zh-CN" altLang="en-US" sz="1100" baseline="0">
                <a:solidFill>
                  <a:srgbClr val="000000"/>
                </a:solidFill>
                <a:latin typeface="Calibri" pitchFamily="34" charset="0"/>
                <a:ea typeface="宋体" charset="0"/>
                <a:sym typeface="Arial" charset="0"/>
                <a:hlinkClick r:id="rId6"/>
              </a:rPr>
              <a:t>www.dcc.ac.uk/resources/how-guides/license-research-data</a:t>
            </a:r>
            <a:r>
              <a:rPr lang="zh-CN" altLang="en-US" sz="1100" baseline="0">
                <a:solidFill>
                  <a:srgbClr val="000000"/>
                </a:solidFill>
                <a:latin typeface="Calibri" pitchFamily="34" charset="0"/>
                <a:ea typeface="宋体" charset="0"/>
                <a:sym typeface="Arial" charset="0"/>
              </a:rPr>
              <a:t> </a:t>
            </a:r>
          </a:p>
          <a:p>
            <a:pPr marL="0" lvl="0" indent="0" algn="ctr" eaLnBrk="1" fontAlgn="base" latinLnBrk="1" hangingPunct="1">
              <a:lnSpc>
                <a:spcPct val="100000"/>
              </a:lnSpc>
              <a:spcBef>
                <a:spcPct val="20000"/>
              </a:spcBef>
              <a:spcAft>
                <a:spcPct val="0"/>
              </a:spcAft>
              <a:buSzPct val="100000"/>
              <a:buFontTx/>
              <a:buNone/>
            </a:pPr>
            <a:endParaRPr lang="zh-CN" altLang="en-US" sz="1400" baseline="0">
              <a:solidFill>
                <a:srgbClr val="000000"/>
              </a:solidFill>
              <a:latin typeface="Calibri" pitchFamily="34" charset="0"/>
              <a:ea typeface="宋体" charset="0"/>
              <a:sym typeface="Arial" charset="0"/>
            </a:endParaRPr>
          </a:p>
          <a:p>
            <a:pPr marL="0" lvl="0" indent="0" algn="ctr" fontAlgn="base">
              <a:lnSpc>
                <a:spcPct val="100000"/>
              </a:lnSpc>
              <a:spcBef>
                <a:spcPct val="20000"/>
              </a:spcBef>
              <a:spcAft>
                <a:spcPct val="0"/>
              </a:spcAft>
              <a:buSzPct val="100000"/>
              <a:buFont typeface="Arial" charset="0"/>
              <a:buChar char="•"/>
            </a:pPr>
            <a:endParaRPr lang="zh-CN" altLang="en-US" sz="1400" baseline="0">
              <a:solidFill>
                <a:srgbClr val="000000"/>
              </a:solidFill>
              <a:latin typeface="Calibri" pitchFamily="34" charset="0"/>
              <a:ea typeface="宋体" charset="0"/>
              <a:sym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Title 1048670"/>
          <p:cNvSpPr>
            <a:spLocks noGrp="1"/>
          </p:cNvSpPr>
          <p:nvPr>
            <p:ph type="title"/>
          </p:nvPr>
        </p:nvSpPr>
        <p:spPr>
          <a:xfrm>
            <a:off x="444500" y="-117475"/>
            <a:ext cx="9396412"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l"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How will you make your data discoverable?</a:t>
            </a:r>
          </a:p>
        </p:txBody>
      </p:sp>
      <p:pic>
        <p:nvPicPr>
          <p:cNvPr id="2097169" name="Picture 2097168"/>
          <p:cNvPicPr>
            <a:picLocks/>
          </p:cNvPicPr>
          <p:nvPr/>
        </p:nvPicPr>
        <p:blipFill>
          <a:blip r:embed="rId3"/>
          <a:srcRect/>
          <a:stretch>
            <a:fillRect/>
          </a:stretch>
        </p:blipFill>
        <p:spPr>
          <a:xfrm>
            <a:off x="4510087" y="3668712"/>
            <a:ext cx="3884612" cy="2509837"/>
          </a:xfrm>
          <a:prstGeom prst="rect">
            <a:avLst/>
          </a:prstGeom>
          <a:noFill/>
          <a:ln>
            <a:noFill/>
          </a:ln>
        </p:spPr>
      </p:pic>
      <p:sp>
        <p:nvSpPr>
          <p:cNvPr id="1048672" name="Rectangle 1048671"/>
          <p:cNvSpPr/>
          <p:nvPr/>
        </p:nvSpPr>
        <p:spPr>
          <a:xfrm>
            <a:off x="5027612" y="6345237"/>
            <a:ext cx="3446462" cy="304800"/>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SzPct val="100000"/>
              <a:buFontTx/>
              <a:buNone/>
            </a:pPr>
            <a:r>
              <a:rPr lang="en-US" altLang="en-US" sz="1400" baseline="0">
                <a:solidFill>
                  <a:srgbClr val="000000"/>
                </a:solidFill>
                <a:latin typeface="Arial" charset="0"/>
                <a:ea typeface="Arial" charset="0"/>
                <a:sym typeface="Arial" charset="0"/>
                <a:hlinkClick r:id="rId4"/>
              </a:rPr>
              <a:t>http://ckan.data.alpha.jisc.ac.uk/dataset</a:t>
            </a:r>
            <a:r>
              <a:rPr lang="en-US" altLang="en-US" sz="1400" baseline="0">
                <a:solidFill>
                  <a:srgbClr val="000000"/>
                </a:solidFill>
                <a:latin typeface="Arial" charset="0"/>
                <a:ea typeface="Arial" charset="0"/>
                <a:sym typeface="Arial" charset="0"/>
              </a:rPr>
              <a:t> </a:t>
            </a:r>
          </a:p>
        </p:txBody>
      </p:sp>
      <p:pic>
        <p:nvPicPr>
          <p:cNvPr id="2097170" name="Picture 2097169"/>
          <p:cNvPicPr>
            <a:picLocks/>
          </p:cNvPicPr>
          <p:nvPr/>
        </p:nvPicPr>
        <p:blipFill>
          <a:blip r:embed="rId5"/>
          <a:srcRect/>
          <a:stretch>
            <a:fillRect/>
          </a:stretch>
        </p:blipFill>
        <p:spPr>
          <a:xfrm>
            <a:off x="4659312" y="895350"/>
            <a:ext cx="3606800" cy="2114550"/>
          </a:xfrm>
          <a:prstGeom prst="rect">
            <a:avLst/>
          </a:prstGeom>
          <a:noFill/>
          <a:ln>
            <a:noFill/>
          </a:ln>
        </p:spPr>
      </p:pic>
      <p:pic>
        <p:nvPicPr>
          <p:cNvPr id="2097171" name="Picture 2097170"/>
          <p:cNvPicPr>
            <a:picLocks/>
          </p:cNvPicPr>
          <p:nvPr/>
        </p:nvPicPr>
        <p:blipFill>
          <a:blip r:embed="rId6"/>
          <a:srcRect/>
          <a:stretch>
            <a:fillRect/>
          </a:stretch>
        </p:blipFill>
        <p:spPr>
          <a:xfrm>
            <a:off x="444500" y="1011237"/>
            <a:ext cx="3432175" cy="2693987"/>
          </a:xfrm>
          <a:prstGeom prst="rect">
            <a:avLst/>
          </a:prstGeom>
          <a:noFill/>
          <a:ln>
            <a:noFill/>
          </a:ln>
        </p:spPr>
      </p:pic>
      <p:sp>
        <p:nvSpPr>
          <p:cNvPr id="1048673" name="Rectangle 1048672"/>
          <p:cNvSpPr/>
          <p:nvPr/>
        </p:nvSpPr>
        <p:spPr>
          <a:xfrm>
            <a:off x="1127125" y="6345237"/>
            <a:ext cx="2671762" cy="304800"/>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fontAlgn="base" latinLnBrk="1">
              <a:lnSpc>
                <a:spcPct val="100000"/>
              </a:lnSpc>
              <a:spcBef>
                <a:spcPct val="0"/>
              </a:spcBef>
              <a:spcAft>
                <a:spcPct val="0"/>
              </a:spcAft>
              <a:buSzPct val="100000"/>
              <a:buFontTx/>
              <a:buNone/>
            </a:pPr>
            <a:r>
              <a:rPr lang="en-US" altLang="en-US" sz="1400" baseline="0">
                <a:solidFill>
                  <a:srgbClr val="000000"/>
                </a:solidFill>
                <a:latin typeface="Arial" charset="0"/>
                <a:ea typeface="Arial" charset="0"/>
                <a:sym typeface="Arial" charset="0"/>
                <a:hlinkClick r:id="rId7"/>
              </a:rPr>
              <a:t>https://www.researchfish.com/</a:t>
            </a:r>
            <a:r>
              <a:rPr lang="en-US" altLang="en-US" sz="1400" baseline="0">
                <a:solidFill>
                  <a:srgbClr val="000000"/>
                </a:solidFill>
                <a:latin typeface="Arial" charset="0"/>
                <a:ea typeface="Arial" charset="0"/>
                <a:sym typeface="Arial" charset="0"/>
              </a:rPr>
              <a:t> </a:t>
            </a:r>
          </a:p>
        </p:txBody>
      </p:sp>
      <p:pic>
        <p:nvPicPr>
          <p:cNvPr id="2097172" name="Picture 2097171"/>
          <p:cNvPicPr>
            <a:picLocks/>
          </p:cNvPicPr>
          <p:nvPr/>
        </p:nvPicPr>
        <p:blipFill>
          <a:blip r:embed="rId8"/>
          <a:srcRect/>
          <a:stretch>
            <a:fillRect/>
          </a:stretch>
        </p:blipFill>
        <p:spPr>
          <a:xfrm>
            <a:off x="796925" y="4194175"/>
            <a:ext cx="2857500" cy="2028825"/>
          </a:xfrm>
          <a:prstGeom prst="rect">
            <a:avLst/>
          </a:prstGeom>
          <a:noFill/>
          <a:ln>
            <a:noFill/>
          </a:ln>
        </p:spPr>
      </p:pic>
      <p:sp>
        <p:nvSpPr>
          <p:cNvPr id="1048674" name="Rectangle 1048673"/>
          <p:cNvSpPr/>
          <p:nvPr/>
        </p:nvSpPr>
        <p:spPr>
          <a:xfrm>
            <a:off x="5565775" y="3194050"/>
            <a:ext cx="1846262" cy="304800"/>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fontAlgn="base" latinLnBrk="1">
              <a:lnSpc>
                <a:spcPct val="100000"/>
              </a:lnSpc>
              <a:spcBef>
                <a:spcPct val="0"/>
              </a:spcBef>
              <a:spcAft>
                <a:spcPct val="0"/>
              </a:spcAft>
              <a:buSzPct val="100000"/>
              <a:buFontTx/>
              <a:buNone/>
            </a:pPr>
            <a:r>
              <a:rPr lang="en-US" altLang="en-US" sz="1400" baseline="0">
                <a:solidFill>
                  <a:srgbClr val="000000"/>
                </a:solidFill>
                <a:latin typeface="Arial" charset="0"/>
                <a:ea typeface="Arial" charset="0"/>
                <a:sym typeface="Arial" charset="0"/>
                <a:hlinkClick r:id="rId9"/>
              </a:rPr>
              <a:t>http://gtr.rcuk.ac.uk/</a:t>
            </a:r>
            <a:r>
              <a:rPr lang="en-US" altLang="en-US" sz="1400" baseline="0">
                <a:solidFill>
                  <a:srgbClr val="000000"/>
                </a:solidFill>
                <a:latin typeface="Arial" charset="0"/>
                <a:ea typeface="Arial" charset="0"/>
                <a:sym typeface="Arial" charset="0"/>
              </a:rPr>
              <a:t> </a:t>
            </a:r>
          </a:p>
        </p:txBody>
      </p:sp>
      <p:sp>
        <p:nvSpPr>
          <p:cNvPr id="1048675" name="Rectangle 1048674"/>
          <p:cNvSpPr/>
          <p:nvPr/>
        </p:nvSpPr>
        <p:spPr>
          <a:xfrm>
            <a:off x="773112" y="3622675"/>
            <a:ext cx="2582862" cy="304800"/>
          </a:xfrm>
          <a:prstGeom prst="rect">
            <a:avLst/>
          </a:prstGeom>
          <a:noFill/>
          <a:ln>
            <a:noFill/>
          </a:ln>
        </p:spPr>
        <p:txBody>
          <a:bodyPr wrap="non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fontAlgn="base" latinLnBrk="1">
              <a:lnSpc>
                <a:spcPct val="100000"/>
              </a:lnSpc>
              <a:spcBef>
                <a:spcPct val="0"/>
              </a:spcBef>
              <a:spcAft>
                <a:spcPct val="0"/>
              </a:spcAft>
              <a:buSzPct val="100000"/>
              <a:buFontTx/>
              <a:buNone/>
            </a:pPr>
            <a:r>
              <a:rPr lang="en-US" altLang="en-US" sz="1400" baseline="0">
                <a:solidFill>
                  <a:srgbClr val="000000"/>
                </a:solidFill>
                <a:latin typeface="Arial" charset="0"/>
                <a:ea typeface="Arial" charset="0"/>
                <a:sym typeface="Arial" charset="0"/>
                <a:hlinkClick r:id="rId10"/>
              </a:rPr>
              <a:t>http://researchdata.gla.ac.uk/</a:t>
            </a:r>
            <a:r>
              <a:rPr lang="en-US" altLang="en-US" sz="1400" baseline="0">
                <a:solidFill>
                  <a:srgbClr val="000000"/>
                </a:solidFill>
                <a:latin typeface="Arial" charset="0"/>
                <a:ea typeface="Arial" charset="0"/>
                <a:sym typeface="Arial"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Title 1048691"/>
          <p:cNvSpPr>
            <a:spLocks noGrp="1"/>
          </p:cNvSpPr>
          <p:nvPr>
            <p:ph type="title" idx="4294967295"/>
          </p:nvPr>
        </p:nvSpPr>
        <p:spPr>
          <a:xfrm>
            <a:off x="899592" y="0"/>
            <a:ext cx="7273106"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en-US" altLang="en-US" sz="3200" b="1" baseline="0" dirty="0">
                <a:solidFill>
                  <a:srgbClr val="000000"/>
                </a:solidFill>
                <a:latin typeface="Calibri" pitchFamily="34" charset="0"/>
                <a:ea typeface="MS PGothic" pitchFamily="34" charset="-128"/>
                <a:sym typeface="Arial" charset="0"/>
              </a:rPr>
              <a:t>Refer </a:t>
            </a:r>
            <a:r>
              <a:rPr lang="en-US" altLang="en-US" sz="3200" b="1" baseline="0" dirty="0" smtClean="0">
                <a:solidFill>
                  <a:srgbClr val="000000"/>
                </a:solidFill>
                <a:latin typeface="Calibri" pitchFamily="34" charset="0"/>
                <a:ea typeface="MS PGothic" pitchFamily="34" charset="-128"/>
                <a:sym typeface="Arial" charset="0"/>
              </a:rPr>
              <a:t>to  free </a:t>
            </a:r>
            <a:r>
              <a:rPr lang="en-US" altLang="en-US" sz="3200" b="1" baseline="0" dirty="0">
                <a:solidFill>
                  <a:srgbClr val="000000"/>
                </a:solidFill>
                <a:latin typeface="Calibri" pitchFamily="34" charset="0"/>
                <a:ea typeface="MS PGothic" pitchFamily="34" charset="-128"/>
                <a:sym typeface="Arial" charset="0"/>
              </a:rPr>
              <a:t>guides and briefing </a:t>
            </a:r>
            <a:r>
              <a:rPr lang="en-US" altLang="en-US" sz="3200" b="1" baseline="0" dirty="0" smtClean="0">
                <a:solidFill>
                  <a:srgbClr val="000000"/>
                </a:solidFill>
                <a:latin typeface="Calibri" pitchFamily="34" charset="0"/>
                <a:ea typeface="MS PGothic" pitchFamily="34" charset="-128"/>
                <a:sym typeface="Arial" charset="0"/>
              </a:rPr>
              <a:t>papers</a:t>
            </a:r>
            <a:endParaRPr lang="zh-CN" altLang="en-US" dirty="0"/>
          </a:p>
        </p:txBody>
      </p:sp>
      <p:sp>
        <p:nvSpPr>
          <p:cNvPr id="1048693" name="Rectangle 1048692"/>
          <p:cNvSpPr/>
          <p:nvPr/>
        </p:nvSpPr>
        <p:spPr>
          <a:xfrm>
            <a:off x="5614987" y="6021387"/>
            <a:ext cx="3529012" cy="935037"/>
          </a:xfrm>
          <a:prstGeom prst="rect">
            <a:avLst/>
          </a:prstGeom>
          <a:noFill/>
          <a:ln>
            <a:noFill/>
          </a:ln>
        </p:spPr>
        <p:txBody>
          <a:bodyPr lIns="91440" tIns="45720" rIns="91440" bIns="45720"/>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342900" lvl="0" indent="-342900" algn="l" eaLnBrk="1" fontAlgn="base" latinLnBrk="1" hangingPunct="1">
              <a:lnSpc>
                <a:spcPct val="100000"/>
              </a:lnSpc>
              <a:spcBef>
                <a:spcPct val="0"/>
              </a:spcBef>
              <a:spcAft>
                <a:spcPct val="0"/>
              </a:spcAft>
              <a:buSzPct val="100000"/>
              <a:buFont typeface="Arial" charset="0"/>
              <a:buChar char="•"/>
            </a:pPr>
            <a:endParaRPr lang="en-US" altLang="en-US" baseline="0">
              <a:solidFill>
                <a:srgbClr val="000000"/>
              </a:solidFill>
              <a:latin typeface="Calibri" pitchFamily="34" charset="0"/>
              <a:ea typeface="Arial" charset="0"/>
              <a:sym typeface="Arial" charset="0"/>
            </a:endParaRPr>
          </a:p>
          <a:p>
            <a:pPr marL="342900" lvl="0" indent="-342900" algn="l" eaLnBrk="1" fontAlgn="base" latinLnBrk="1" hangingPunct="1">
              <a:lnSpc>
                <a:spcPct val="100000"/>
              </a:lnSpc>
              <a:spcBef>
                <a:spcPct val="0"/>
              </a:spcBef>
              <a:spcAft>
                <a:spcPct val="0"/>
              </a:spcAft>
              <a:buSzPct val="100000"/>
              <a:buFontTx/>
              <a:buNone/>
            </a:pPr>
            <a:r>
              <a:rPr lang="en-US" altLang="en-US" sz="2400" baseline="0">
                <a:solidFill>
                  <a:srgbClr val="000000"/>
                </a:solidFill>
                <a:latin typeface="Calibri" pitchFamily="34" charset="0"/>
                <a:ea typeface="Arial" charset="0"/>
                <a:sym typeface="Arial" charset="0"/>
                <a:hlinkClick r:id="rId3"/>
              </a:rPr>
              <a:t>www.dcc.ac.uk/resources/</a:t>
            </a:r>
          </a:p>
          <a:p>
            <a:pPr marL="342900" lvl="0" indent="-342900" algn="l" eaLnBrk="1" fontAlgn="base" latinLnBrk="1" hangingPunct="1">
              <a:lnSpc>
                <a:spcPct val="100000"/>
              </a:lnSpc>
              <a:spcBef>
                <a:spcPct val="0"/>
              </a:spcBef>
              <a:spcAft>
                <a:spcPct val="0"/>
              </a:spcAft>
              <a:buSzPct val="100000"/>
              <a:buFontTx/>
              <a:buNone/>
            </a:pPr>
            <a:r>
              <a:rPr lang="en-US" altLang="en-US" sz="2400" baseline="0">
                <a:solidFill>
                  <a:srgbClr val="000000"/>
                </a:solidFill>
                <a:latin typeface="Calibri" pitchFamily="34" charset="0"/>
                <a:ea typeface="Arial" charset="0"/>
                <a:sym typeface="Arial" charset="0"/>
              </a:rPr>
              <a:t> </a:t>
            </a:r>
          </a:p>
          <a:p>
            <a:pPr marL="342900" lvl="0" indent="-342900" algn="l" eaLnBrk="1" fontAlgn="base" latinLnBrk="1" hangingPunct="1">
              <a:lnSpc>
                <a:spcPct val="100000"/>
              </a:lnSpc>
              <a:spcBef>
                <a:spcPct val="0"/>
              </a:spcBef>
              <a:spcAft>
                <a:spcPct val="0"/>
              </a:spcAft>
              <a:buSzPct val="100000"/>
              <a:buFontTx/>
              <a:buNone/>
            </a:pPr>
            <a:r>
              <a:rPr lang="en-US" altLang="en-US" baseline="0">
                <a:solidFill>
                  <a:srgbClr val="000000"/>
                </a:solidFill>
                <a:latin typeface="Calibri" pitchFamily="34" charset="0"/>
                <a:ea typeface="Arial" charset="0"/>
                <a:sym typeface="Arial" charset="0"/>
                <a:hlinkClick r:id="rId4"/>
              </a:rPr>
              <a:t>   </a:t>
            </a:r>
          </a:p>
          <a:p>
            <a:pPr marL="742950" lvl="1" indent="-445770" algn="l" fontAlgn="base" latinLnBrk="1">
              <a:lnSpc>
                <a:spcPct val="100000"/>
              </a:lnSpc>
              <a:spcBef>
                <a:spcPct val="0"/>
              </a:spcBef>
              <a:spcAft>
                <a:spcPct val="0"/>
              </a:spcAft>
              <a:buClr>
                <a:srgbClr val="1F497D"/>
              </a:buClr>
              <a:buSzPct val="100000"/>
              <a:buFontTx/>
              <a:buNone/>
            </a:pPr>
            <a:endParaRPr lang="en-US" altLang="en-US" sz="1600" baseline="0">
              <a:solidFill>
                <a:srgbClr val="000000"/>
              </a:solidFill>
              <a:latin typeface="Calibri" pitchFamily="34" charset="0"/>
              <a:ea typeface="Arial" charset="0"/>
              <a:sym typeface="Arial" charset="0"/>
            </a:endParaRPr>
          </a:p>
        </p:txBody>
      </p:sp>
      <p:pic>
        <p:nvPicPr>
          <p:cNvPr id="2097177" name="Picture 2097176"/>
          <p:cNvPicPr>
            <a:picLocks/>
          </p:cNvPicPr>
          <p:nvPr/>
        </p:nvPicPr>
        <p:blipFill>
          <a:blip r:embed="rId5"/>
          <a:srcRect/>
          <a:stretch>
            <a:fillRect/>
          </a:stretch>
        </p:blipFill>
        <p:spPr>
          <a:xfrm>
            <a:off x="354013" y="1766886"/>
            <a:ext cx="2098675" cy="2946400"/>
          </a:xfrm>
          <a:prstGeom prst="rect">
            <a:avLst/>
          </a:prstGeom>
          <a:noFill/>
          <a:ln>
            <a:noFill/>
          </a:ln>
        </p:spPr>
      </p:pic>
      <p:pic>
        <p:nvPicPr>
          <p:cNvPr id="2097178" name="Picture 2097177"/>
          <p:cNvPicPr>
            <a:picLocks/>
          </p:cNvPicPr>
          <p:nvPr/>
        </p:nvPicPr>
        <p:blipFill>
          <a:blip r:embed="rId6"/>
          <a:srcRect/>
          <a:stretch>
            <a:fillRect/>
          </a:stretch>
        </p:blipFill>
        <p:spPr>
          <a:xfrm>
            <a:off x="1859107" y="2543616"/>
            <a:ext cx="2103437" cy="2995612"/>
          </a:xfrm>
          <a:prstGeom prst="rect">
            <a:avLst/>
          </a:prstGeom>
          <a:noFill/>
          <a:ln w="9525" cap="flat" cmpd="sng">
            <a:solidFill>
              <a:srgbClr val="A6A6A6">
                <a:alpha val="100000"/>
              </a:srgbClr>
            </a:solidFill>
            <a:prstDash val="solid"/>
            <a:miter/>
          </a:ln>
        </p:spPr>
      </p:pic>
      <p:pic>
        <p:nvPicPr>
          <p:cNvPr id="2097179" name="Picture 2097178"/>
          <p:cNvPicPr>
            <a:picLocks/>
          </p:cNvPicPr>
          <p:nvPr/>
        </p:nvPicPr>
        <p:blipFill>
          <a:blip r:embed="rId7"/>
          <a:srcRect/>
          <a:stretch>
            <a:fillRect/>
          </a:stretch>
        </p:blipFill>
        <p:spPr>
          <a:xfrm>
            <a:off x="5722142" y="2368197"/>
            <a:ext cx="1657350" cy="1673225"/>
          </a:xfrm>
          <a:prstGeom prst="rect">
            <a:avLst/>
          </a:prstGeom>
          <a:noFill/>
          <a:ln w="9525" cap="flat" cmpd="sng">
            <a:solidFill>
              <a:srgbClr val="A6A6A6">
                <a:alpha val="100000"/>
              </a:srgbClr>
            </a:solidFill>
            <a:prstDash val="solid"/>
            <a:miter/>
          </a:ln>
        </p:spPr>
      </p:pic>
      <p:pic>
        <p:nvPicPr>
          <p:cNvPr id="2097180" name="Picture 2097179"/>
          <p:cNvPicPr>
            <a:picLocks/>
          </p:cNvPicPr>
          <p:nvPr/>
        </p:nvPicPr>
        <p:blipFill>
          <a:blip r:embed="rId8"/>
          <a:srcRect/>
          <a:stretch>
            <a:fillRect/>
          </a:stretch>
        </p:blipFill>
        <p:spPr>
          <a:xfrm>
            <a:off x="3340099" y="3240086"/>
            <a:ext cx="2019300" cy="2906712"/>
          </a:xfrm>
          <a:prstGeom prst="rect">
            <a:avLst/>
          </a:prstGeom>
          <a:noFill/>
          <a:ln>
            <a:noFill/>
          </a:ln>
        </p:spPr>
      </p:pic>
      <p:pic>
        <p:nvPicPr>
          <p:cNvPr id="2097181" name="Picture 2097180"/>
          <p:cNvPicPr>
            <a:picLocks/>
          </p:cNvPicPr>
          <p:nvPr/>
        </p:nvPicPr>
        <p:blipFill>
          <a:blip r:embed="rId9"/>
          <a:srcRect l="46825" t="25899" r="2237" b="20232"/>
          <a:stretch>
            <a:fillRect/>
          </a:stretch>
        </p:blipFill>
        <p:spPr>
          <a:xfrm>
            <a:off x="6840390" y="3588616"/>
            <a:ext cx="1700212" cy="1646237"/>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Content Placeholder 1048684"/>
          <p:cNvSpPr>
            <a:spLocks noGrp="1"/>
          </p:cNvSpPr>
          <p:nvPr>
            <p:ph idx="1"/>
          </p:nvPr>
        </p:nvSpPr>
        <p:spPr>
          <a:xfrm>
            <a:off x="250825" y="2492375"/>
            <a:ext cx="8447088" cy="3705225"/>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342900" lvl="0" indent="-342900" algn="l" eaLnBrk="1" fontAlgn="base" latinLnBrk="1" hangingPunct="1">
              <a:lnSpc>
                <a:spcPct val="100000"/>
              </a:lnSpc>
              <a:spcBef>
                <a:spcPct val="20000"/>
              </a:spcBef>
              <a:spcAft>
                <a:spcPct val="0"/>
              </a:spcAft>
              <a:buSzPct val="100000"/>
              <a:buFontTx/>
              <a:buNone/>
            </a:pPr>
            <a:endParaRPr lang="zh-CN" altLang="en-US" sz="2800" baseline="0">
              <a:solidFill>
                <a:srgbClr val="000000"/>
              </a:solidFill>
              <a:latin typeface="Calibri" pitchFamily="34" charset="0"/>
              <a:ea typeface="宋体" charset="0"/>
              <a:sym typeface="Arial" charset="0"/>
            </a:endParaRPr>
          </a:p>
          <a:p>
            <a:pPr marL="342900" lvl="0" indent="-342900" algn="l" eaLnBrk="1" fontAlgn="base" latinLnBrk="1" hangingPunct="1">
              <a:lnSpc>
                <a:spcPct val="100000"/>
              </a:lnSpc>
              <a:spcBef>
                <a:spcPct val="20000"/>
              </a:spcBef>
              <a:spcAft>
                <a:spcPct val="0"/>
              </a:spcAft>
              <a:buSzPct val="100000"/>
              <a:buFontTx/>
              <a:buNone/>
            </a:pPr>
            <a:endParaRPr lang="zh-CN" altLang="en-US" baseline="0">
              <a:solidFill>
                <a:srgbClr val="000000"/>
              </a:solidFill>
              <a:latin typeface="Calibri" pitchFamily="34" charset="0"/>
              <a:ea typeface="宋体" charset="0"/>
              <a:sym typeface="Arial" charset="0"/>
            </a:endParaRPr>
          </a:p>
        </p:txBody>
      </p:sp>
      <p:pic>
        <p:nvPicPr>
          <p:cNvPr id="2097176" name="Picture 2097175"/>
          <p:cNvPicPr>
            <a:picLocks/>
          </p:cNvPicPr>
          <p:nvPr/>
        </p:nvPicPr>
        <p:blipFill>
          <a:blip r:embed="rId3"/>
          <a:srcRect/>
          <a:stretch>
            <a:fillRect/>
          </a:stretch>
        </p:blipFill>
        <p:spPr>
          <a:xfrm>
            <a:off x="1220787" y="1497012"/>
            <a:ext cx="4373562" cy="4359275"/>
          </a:xfrm>
          <a:prstGeom prst="rect">
            <a:avLst/>
          </a:prstGeom>
          <a:noFill/>
          <a:ln>
            <a:noFill/>
          </a:ln>
        </p:spPr>
      </p:pic>
      <p:sp>
        <p:nvSpPr>
          <p:cNvPr id="1048686" name="Rectangle 1048685"/>
          <p:cNvSpPr/>
          <p:nvPr/>
        </p:nvSpPr>
        <p:spPr>
          <a:xfrm>
            <a:off x="3825875" y="6208712"/>
            <a:ext cx="5472112" cy="755650"/>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eaLnBrk="1" fontAlgn="base" latinLnBrk="1" hangingPunct="1">
              <a:lnSpc>
                <a:spcPct val="100000"/>
              </a:lnSpc>
              <a:spcBef>
                <a:spcPct val="0"/>
              </a:spcBef>
              <a:spcAft>
                <a:spcPct val="0"/>
              </a:spcAft>
              <a:buSzPct val="100000"/>
              <a:buFontTx/>
              <a:buNone/>
            </a:pPr>
            <a:r>
              <a:rPr lang="en-US" altLang="en-US" sz="3200" baseline="0">
                <a:solidFill>
                  <a:srgbClr val="000000"/>
                </a:solidFill>
                <a:latin typeface="Calibri" pitchFamily="34" charset="0"/>
                <a:ea typeface="Arial" charset="0"/>
                <a:sym typeface="Arial" charset="0"/>
                <a:hlinkClick r:id="rId4"/>
              </a:rPr>
              <a:t>https://dmponline.dcc.ac.uk</a:t>
            </a:r>
            <a:r>
              <a:rPr lang="en-US" altLang="en-US" sz="3200" baseline="0">
                <a:solidFill>
                  <a:srgbClr val="000000"/>
                </a:solidFill>
                <a:latin typeface="Calibri" pitchFamily="34" charset="0"/>
                <a:ea typeface="Arial" charset="0"/>
                <a:sym typeface="Arial" charset="0"/>
              </a:rPr>
              <a:t> </a:t>
            </a:r>
          </a:p>
        </p:txBody>
      </p:sp>
      <p:sp>
        <p:nvSpPr>
          <p:cNvPr id="1048687" name="Rectangle 1048686"/>
          <p:cNvSpPr/>
          <p:nvPr/>
        </p:nvSpPr>
        <p:spPr>
          <a:xfrm>
            <a:off x="2286000" y="2274887"/>
            <a:ext cx="4572000" cy="369887"/>
          </a:xfrm>
          <a:prstGeom prst="rect">
            <a:avLst/>
          </a:prstGeom>
          <a:noFill/>
          <a:ln>
            <a:noFill/>
          </a:ln>
        </p:spPr>
        <p:txBody>
          <a:bodyPr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l" eaLnBrk="1" fontAlgn="base" latinLnBrk="1" hangingPunct="1">
              <a:lnSpc>
                <a:spcPct val="100000"/>
              </a:lnSpc>
              <a:spcBef>
                <a:spcPct val="0"/>
              </a:spcBef>
              <a:spcAft>
                <a:spcPct val="0"/>
              </a:spcAft>
              <a:buSzPct val="100000"/>
              <a:buFontTx/>
              <a:buNone/>
            </a:pPr>
            <a:r>
              <a:rPr lang="en-US" altLang="en-US" baseline="0">
                <a:solidFill>
                  <a:srgbClr val="000000"/>
                </a:solidFill>
                <a:latin typeface="Arial" charset="0"/>
                <a:ea typeface="Arial" charset="0"/>
                <a:sym typeface="Arial" charset="0"/>
              </a:rPr>
              <a:t>	</a:t>
            </a:r>
          </a:p>
        </p:txBody>
      </p:sp>
      <p:sp>
        <p:nvSpPr>
          <p:cNvPr id="1048688" name="Title 1048687"/>
          <p:cNvSpPr>
            <a:spLocks noGrp="1"/>
          </p:cNvSpPr>
          <p:nvPr>
            <p:ph type="title"/>
          </p:nvPr>
        </p:nvSpPr>
        <p:spPr>
          <a:xfrm>
            <a:off x="611187" y="0"/>
            <a:ext cx="82296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M</a:t>
            </a:r>
            <a:r>
              <a:rPr lang="zh-CN" altLang="zh-CN" sz="3200" b="1" baseline="0" dirty="0">
                <a:solidFill>
                  <a:srgbClr val="000000"/>
                </a:solidFill>
                <a:latin typeface="Calibri" pitchFamily="34" charset="0"/>
                <a:ea typeface="宋体" charset="0"/>
                <a:sym typeface="Arial" charset="0"/>
              </a:rPr>
              <a:t>ake use of free tools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2097159"/>
          <p:cNvPicPr>
            <a:picLocks/>
          </p:cNvPicPr>
          <p:nvPr/>
        </p:nvPicPr>
        <p:blipFill>
          <a:blip r:embed="rId3"/>
          <a:srcRect/>
          <a:stretch>
            <a:fillRect/>
          </a:stretch>
        </p:blipFill>
        <p:spPr>
          <a:xfrm>
            <a:off x="971550" y="1628775"/>
            <a:ext cx="6837362" cy="5218112"/>
          </a:xfrm>
          <a:prstGeom prst="rect">
            <a:avLst/>
          </a:prstGeom>
          <a:noFill/>
          <a:ln w="9525" cap="flat" cmpd="sng">
            <a:solidFill>
              <a:srgbClr val="000000">
                <a:alpha val="100000"/>
              </a:srgbClr>
            </a:solidFill>
            <a:prstDash val="solid"/>
            <a:miter/>
          </a:ln>
        </p:spPr>
      </p:pic>
      <p:sp>
        <p:nvSpPr>
          <p:cNvPr id="1048619" name="Title 1048618"/>
          <p:cNvSpPr>
            <a:spLocks noGrp="1"/>
          </p:cNvSpPr>
          <p:nvPr>
            <p:ph type="title"/>
          </p:nvPr>
        </p:nvSpPr>
        <p:spPr>
          <a:xfrm>
            <a:off x="19050" y="476250"/>
            <a:ext cx="9144000" cy="649287"/>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baseline="0">
                <a:solidFill>
                  <a:srgbClr val="000000"/>
                </a:solidFill>
                <a:latin typeface="Calibri" pitchFamily="34" charset="0"/>
                <a:ea typeface="宋体" charset="0"/>
                <a:sym typeface="Arial" charset="0"/>
              </a:rPr>
              <a:t>Digital Curation Centre (DCC)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048602"/>
          <p:cNvSpPr>
            <a:spLocks noGrp="1"/>
          </p:cNvSpPr>
          <p:nvPr>
            <p:ph type="title"/>
          </p:nvPr>
        </p:nvSpPr>
        <p:spPr>
          <a:xfrm>
            <a:off x="206374" y="274637"/>
            <a:ext cx="8937625"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l" eaLnBrk="1" fontAlgn="base" latinLnBrk="1" hangingPunct="1">
              <a:lnSpc>
                <a:spcPct val="100000"/>
              </a:lnSpc>
              <a:spcBef>
                <a:spcPct val="0"/>
              </a:spcBef>
              <a:spcAft>
                <a:spcPct val="0"/>
              </a:spcAft>
              <a:buFontTx/>
              <a:buNone/>
            </a:pPr>
            <a:r>
              <a:rPr lang="en-GB" altLang="zh-CN" sz="3600" b="1" baseline="0" dirty="0" smtClean="0">
                <a:solidFill>
                  <a:srgbClr val="000000"/>
                </a:solidFill>
                <a:latin typeface="+mj-lt"/>
                <a:ea typeface="宋体" charset="0"/>
                <a:sym typeface="Arial" charset="0"/>
              </a:rPr>
              <a:t>Update your plan!  </a:t>
            </a:r>
            <a:endParaRPr lang="zh-CN" altLang="en-US" sz="3600" b="1" baseline="0" dirty="0">
              <a:solidFill>
                <a:srgbClr val="000000"/>
              </a:solidFill>
              <a:latin typeface="+mj-lt"/>
              <a:ea typeface="宋体" charset="0"/>
              <a:sym typeface="Arial" charset="0"/>
            </a:endParaRPr>
          </a:p>
        </p:txBody>
      </p:sp>
      <p:sp>
        <p:nvSpPr>
          <p:cNvPr id="1048604" name="Content Placeholder 1048603"/>
          <p:cNvSpPr>
            <a:spLocks noGrp="1"/>
          </p:cNvSpPr>
          <p:nvPr>
            <p:ph idx="1"/>
          </p:nvPr>
        </p:nvSpPr>
        <p:spPr>
          <a:xfrm>
            <a:off x="323850" y="5084762"/>
            <a:ext cx="8569325" cy="1296987"/>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0" lvl="0" indent="0" algn="ctr" eaLnBrk="1" fontAlgn="base" latinLnBrk="1" hangingPunct="1">
              <a:lnSpc>
                <a:spcPct val="100000"/>
              </a:lnSpc>
              <a:spcBef>
                <a:spcPct val="20000"/>
              </a:spcBef>
              <a:spcAft>
                <a:spcPct val="0"/>
              </a:spcAft>
              <a:buSzPct val="100000"/>
              <a:buFontTx/>
              <a:buNone/>
            </a:pPr>
            <a:r>
              <a:rPr lang="zh-CN" altLang="en-US" b="1" baseline="0" dirty="0">
                <a:solidFill>
                  <a:srgbClr val="000000"/>
                </a:solidFill>
                <a:latin typeface="Calibri" pitchFamily="34" charset="0"/>
                <a:ea typeface="宋体" charset="0"/>
                <a:sym typeface="Arial" charset="0"/>
              </a:rPr>
              <a:t>… </a:t>
            </a:r>
            <a:r>
              <a:rPr lang="zh-CN" altLang="en-US" b="1" baseline="0" dirty="0" smtClean="0">
                <a:solidFill>
                  <a:srgbClr val="000000"/>
                </a:solidFill>
                <a:latin typeface="Calibri" pitchFamily="34" charset="0"/>
                <a:ea typeface="宋体" charset="0"/>
                <a:sym typeface="Arial" charset="0"/>
              </a:rPr>
              <a:t>most </a:t>
            </a:r>
            <a:r>
              <a:rPr lang="zh-CN" altLang="en-US" b="1" baseline="0" dirty="0">
                <a:solidFill>
                  <a:srgbClr val="000000"/>
                </a:solidFill>
                <a:latin typeface="Calibri" pitchFamily="34" charset="0"/>
                <a:ea typeface="宋体" charset="0"/>
                <a:sym typeface="Arial" charset="0"/>
              </a:rPr>
              <a:t>do not update the DMP throughout </a:t>
            </a:r>
            <a:r>
              <a:rPr lang="zh-CN" altLang="en-US" b="1" baseline="0" dirty="0" smtClean="0">
                <a:solidFill>
                  <a:srgbClr val="000000"/>
                </a:solidFill>
                <a:latin typeface="Calibri" pitchFamily="34" charset="0"/>
                <a:ea typeface="宋体" charset="0"/>
                <a:sym typeface="Arial" charset="0"/>
              </a:rPr>
              <a:t>the</a:t>
            </a:r>
            <a:endParaRPr lang="en-GB" altLang="zh-CN" b="1" baseline="0" dirty="0" smtClean="0">
              <a:solidFill>
                <a:srgbClr val="000000"/>
              </a:solidFill>
              <a:latin typeface="Calibri" pitchFamily="34" charset="0"/>
              <a:ea typeface="宋体" charset="0"/>
              <a:sym typeface="Arial" charset="0"/>
            </a:endParaRPr>
          </a:p>
          <a:p>
            <a:pPr marL="0" lvl="0" indent="0" algn="ctr" eaLnBrk="1" fontAlgn="base" latinLnBrk="1" hangingPunct="1">
              <a:lnSpc>
                <a:spcPct val="100000"/>
              </a:lnSpc>
              <a:spcBef>
                <a:spcPct val="20000"/>
              </a:spcBef>
              <a:spcAft>
                <a:spcPct val="0"/>
              </a:spcAft>
              <a:buSzPct val="100000"/>
              <a:buFontTx/>
              <a:buNone/>
            </a:pPr>
            <a:r>
              <a:rPr lang="zh-CN" altLang="en-US" b="1" baseline="0" dirty="0" smtClean="0">
                <a:solidFill>
                  <a:srgbClr val="000000"/>
                </a:solidFill>
                <a:latin typeface="Calibri" pitchFamily="34" charset="0"/>
                <a:ea typeface="宋体" charset="0"/>
                <a:sym typeface="Arial" charset="0"/>
              </a:rPr>
              <a:t>life </a:t>
            </a:r>
            <a:r>
              <a:rPr lang="zh-CN" altLang="en-US" b="1" baseline="0" dirty="0">
                <a:solidFill>
                  <a:srgbClr val="000000"/>
                </a:solidFill>
                <a:latin typeface="Calibri" pitchFamily="34" charset="0"/>
                <a:ea typeface="宋体" charset="0"/>
                <a:sym typeface="Arial" charset="0"/>
              </a:rPr>
              <a:t>of the project.</a:t>
            </a:r>
          </a:p>
          <a:p>
            <a:pPr marL="0" lvl="0" indent="0" algn="l" fontAlgn="base">
              <a:lnSpc>
                <a:spcPct val="80000"/>
              </a:lnSpc>
              <a:spcBef>
                <a:spcPct val="20000"/>
              </a:spcBef>
              <a:spcAft>
                <a:spcPct val="0"/>
              </a:spcAft>
              <a:buSzPct val="100000"/>
              <a:buFont typeface="Arial" charset="0"/>
              <a:buChar char="•"/>
            </a:pPr>
            <a:endParaRPr lang="zh-CN" altLang="en-US" sz="1300" baseline="0" dirty="0">
              <a:solidFill>
                <a:srgbClr val="000000"/>
              </a:solidFill>
              <a:latin typeface="Calibri" pitchFamily="34" charset="0"/>
              <a:ea typeface="宋体" charset="0"/>
              <a:sym typeface="Arial" charset="0"/>
            </a:endParaRPr>
          </a:p>
        </p:txBody>
      </p:sp>
      <p:sp>
        <p:nvSpPr>
          <p:cNvPr id="1048605" name="Oval 1048604"/>
          <p:cNvSpPr/>
          <p:nvPr/>
        </p:nvSpPr>
        <p:spPr>
          <a:xfrm>
            <a:off x="4859337" y="1989137"/>
            <a:ext cx="1512887" cy="287337"/>
          </a:xfrm>
          <a:prstGeom prst="ellipse">
            <a:avLst/>
          </a:prstGeom>
          <a:noFill/>
          <a:ln w="25400" cap="flat" cmpd="sng">
            <a:solidFill>
              <a:srgbClr val="385D8A">
                <a:alpha val="100000"/>
              </a:srgbClr>
            </a:solidFill>
            <a:prstDash val="solid"/>
            <a:miter/>
          </a:ln>
        </p:spPr>
        <p:txBody>
          <a:bodyPr lIns="91440" tIns="45720" rIns="91440" bIns="4572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FontTx/>
              <a:buNone/>
            </a:pPr>
            <a:endParaRPr lang="en-US" altLang="en-US" baseline="0">
              <a:solidFill>
                <a:srgbClr val="FFFFFF"/>
              </a:solidFill>
              <a:latin typeface="Calibri" pitchFamily="34" charset="0"/>
              <a:ea typeface="Arial" charset="0"/>
              <a:sym typeface="Arial" charset="0"/>
            </a:endParaRPr>
          </a:p>
        </p:txBody>
      </p:sp>
      <p:sp>
        <p:nvSpPr>
          <p:cNvPr id="1048606" name="Rectangle 1048605"/>
          <p:cNvSpPr/>
          <p:nvPr/>
        </p:nvSpPr>
        <p:spPr>
          <a:xfrm>
            <a:off x="5940425" y="1700212"/>
            <a:ext cx="1008062" cy="288925"/>
          </a:xfrm>
          <a:prstGeom prst="rect">
            <a:avLst/>
          </a:prstGeom>
          <a:noFill/>
          <a:ln>
            <a:noFill/>
          </a:ln>
        </p:spPr>
        <p:txBody>
          <a:bodyPr lIns="91440" tIns="45720" rIns="91440" bIns="4572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FontTx/>
              <a:buNone/>
            </a:pPr>
            <a:r>
              <a:rPr lang="en-US" altLang="en-US" baseline="0">
                <a:solidFill>
                  <a:srgbClr val="385D8A"/>
                </a:solidFill>
                <a:latin typeface="Calibri" pitchFamily="34" charset="0"/>
                <a:ea typeface="Arial" charset="0"/>
                <a:sym typeface="Arial" charset="0"/>
              </a:rPr>
              <a:t>Phases</a:t>
            </a:r>
          </a:p>
        </p:txBody>
      </p:sp>
      <p:cxnSp>
        <p:nvCxnSpPr>
          <p:cNvPr id="3145728" name="Straight Connector 3145727"/>
          <p:cNvCxnSpPr>
            <a:cxnSpLocks/>
          </p:cNvCxnSpPr>
          <p:nvPr/>
        </p:nvCxnSpPr>
        <p:spPr>
          <a:xfrm flipV="1">
            <a:off x="5795962" y="1916112"/>
            <a:ext cx="288925" cy="73025"/>
          </a:xfrm>
          <a:prstGeom prst="line">
            <a:avLst/>
          </a:prstGeom>
          <a:noFill/>
          <a:ln w="28575" cap="flat" cmpd="sng">
            <a:solidFill>
              <a:srgbClr val="385D8A">
                <a:alpha val="100000"/>
              </a:srgbClr>
            </a:solidFill>
            <a:prstDash val="solid"/>
            <a:miter/>
          </a:ln>
        </p:spPr>
      </p:cxnSp>
      <p:pic>
        <p:nvPicPr>
          <p:cNvPr id="2097156" name="Picture 2097155"/>
          <p:cNvPicPr>
            <a:picLocks/>
          </p:cNvPicPr>
          <p:nvPr/>
        </p:nvPicPr>
        <p:blipFill>
          <a:blip r:embed="rId3"/>
          <a:srcRect r="26804" b="29053"/>
          <a:stretch>
            <a:fillRect/>
          </a:stretch>
        </p:blipFill>
        <p:spPr>
          <a:xfrm>
            <a:off x="395287" y="1574800"/>
            <a:ext cx="7993062" cy="3509962"/>
          </a:xfrm>
          <a:prstGeom prst="rect">
            <a:avLst/>
          </a:prstGeom>
          <a:noFill/>
          <a:ln>
            <a:noFill/>
          </a:ln>
        </p:spPr>
      </p:pic>
      <p:sp>
        <p:nvSpPr>
          <p:cNvPr id="1048607" name="Oval 1048606"/>
          <p:cNvSpPr/>
          <p:nvPr/>
        </p:nvSpPr>
        <p:spPr>
          <a:xfrm>
            <a:off x="1835150" y="1989137"/>
            <a:ext cx="5113337" cy="792162"/>
          </a:xfrm>
          <a:prstGeom prst="ellipse">
            <a:avLst/>
          </a:prstGeom>
          <a:noFill/>
          <a:ln w="57150" cap="flat" cmpd="sng">
            <a:solidFill>
              <a:srgbClr val="FF0000">
                <a:alpha val="100000"/>
              </a:srgbClr>
            </a:solidFill>
            <a:prstDash val="solid"/>
            <a:miter/>
          </a:ln>
        </p:spPr>
        <p:txBody>
          <a:bodyPr lIns="91440" tIns="45720" rIns="91440" bIns="4572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FontTx/>
              <a:buNone/>
            </a:pPr>
            <a:endParaRPr lang="en-US" altLang="en-US" baseline="0">
              <a:solidFill>
                <a:srgbClr val="FFFFFF"/>
              </a:solidFill>
              <a:latin typeface="Calibri" pitchFamily="34" charset="0"/>
              <a:ea typeface="Arial" charset="0"/>
              <a:sym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Title 1048682"/>
          <p:cNvSpPr>
            <a:spLocks noGrp="1"/>
          </p:cNvSpPr>
          <p:nvPr>
            <p:ph type="title" idx="4294967295"/>
          </p:nvPr>
        </p:nvSpPr>
        <p:spPr>
          <a:xfrm>
            <a:off x="-5060" y="188640"/>
            <a:ext cx="9144000" cy="936625"/>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Good practice when creating DMPs</a:t>
            </a:r>
          </a:p>
        </p:txBody>
      </p:sp>
      <p:sp>
        <p:nvSpPr>
          <p:cNvPr id="1048684" name="Rectangle 1048683"/>
          <p:cNvSpPr/>
          <p:nvPr/>
        </p:nvSpPr>
        <p:spPr>
          <a:xfrm>
            <a:off x="388936" y="908720"/>
            <a:ext cx="8569325" cy="5688632"/>
          </a:xfrm>
          <a:prstGeom prst="rect">
            <a:avLst/>
          </a:prstGeom>
          <a:noFill/>
          <a:ln>
            <a:noFill/>
          </a:ln>
        </p:spPr>
        <p:txBody>
          <a:bodyPr lIns="91440" tIns="45720" rIns="91440" bIns="45720"/>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914400" lvl="1" indent="-548640" algn="l" fontAlgn="base" latinLnBrk="1">
              <a:lnSpc>
                <a:spcPct val="85000"/>
              </a:lnSpc>
              <a:spcBef>
                <a:spcPts val="600"/>
              </a:spcBef>
              <a:spcAft>
                <a:spcPts val="600"/>
              </a:spcAft>
              <a:buClr>
                <a:srgbClr val="C0504D"/>
              </a:buClr>
              <a:buFontTx/>
              <a:buNone/>
            </a:pPr>
            <a:endParaRPr lang="en-US" altLang="en-US" sz="600" baseline="0" dirty="0">
              <a:solidFill>
                <a:srgbClr val="000000"/>
              </a:solidFill>
              <a:latin typeface="Arial" charset="0"/>
              <a:ea typeface="Arial" charset="0"/>
              <a:sym typeface="Arial" charset="0"/>
            </a:endParaRPr>
          </a:p>
          <a:p>
            <a:pPr marL="365760" lvl="1" algn="l" fontAlgn="base">
              <a:lnSpc>
                <a:spcPct val="100000"/>
              </a:lnSpc>
              <a:spcBef>
                <a:spcPts val="600"/>
              </a:spcBef>
              <a:spcAft>
                <a:spcPts val="2400"/>
              </a:spcAft>
              <a:buClr>
                <a:srgbClr val="4F81BD"/>
              </a:buClr>
            </a:pPr>
            <a:r>
              <a:rPr lang="en-US" altLang="en-US" sz="4400" baseline="0" dirty="0" smtClean="0">
                <a:solidFill>
                  <a:srgbClr val="000000"/>
                </a:solidFill>
                <a:latin typeface="Arial" charset="0"/>
                <a:ea typeface="Arial" charset="0"/>
                <a:sym typeface="Wingdings"/>
              </a:rPr>
              <a:t></a:t>
            </a:r>
            <a:r>
              <a:rPr lang="en-US" altLang="en-US" sz="2400" baseline="0" dirty="0" smtClean="0">
                <a:solidFill>
                  <a:srgbClr val="000000"/>
                </a:solidFill>
                <a:latin typeface="Arial" charset="0"/>
                <a:ea typeface="Arial" charset="0"/>
                <a:sym typeface="Wingdings"/>
              </a:rPr>
              <a:t> </a:t>
            </a:r>
            <a:r>
              <a:rPr lang="en-US" altLang="en-US" sz="2400" baseline="0" dirty="0" smtClean="0">
                <a:solidFill>
                  <a:srgbClr val="000000"/>
                </a:solidFill>
                <a:latin typeface="Arial" charset="0"/>
                <a:ea typeface="Arial" charset="0"/>
                <a:sym typeface="Arial" charset="0"/>
              </a:rPr>
              <a:t>Start early</a:t>
            </a:r>
            <a:endParaRPr lang="en-US" altLang="en-US" sz="2400" baseline="0" dirty="0">
              <a:solidFill>
                <a:srgbClr val="000000"/>
              </a:solidFill>
              <a:latin typeface="Arial" charset="0"/>
              <a:ea typeface="Arial" charset="0"/>
              <a:sym typeface="Arial" charset="0"/>
            </a:endParaRPr>
          </a:p>
          <a:p>
            <a:pPr marL="365760" lvl="1">
              <a:spcBef>
                <a:spcPts val="600"/>
              </a:spcBef>
              <a:spcAft>
                <a:spcPts val="2400"/>
              </a:spcAft>
              <a:buClr>
                <a:srgbClr val="4F81BD"/>
              </a:buClr>
            </a:pPr>
            <a:r>
              <a:rPr lang="en-US" altLang="en-US" sz="4400" dirty="0">
                <a:sym typeface="Wingdings"/>
              </a:rPr>
              <a:t></a:t>
            </a:r>
            <a:r>
              <a:rPr lang="en-US" altLang="en-US" sz="2400" dirty="0">
                <a:sym typeface="Wingdings"/>
              </a:rPr>
              <a:t> </a:t>
            </a:r>
            <a:r>
              <a:rPr lang="en-US" altLang="en-US" sz="2400" baseline="0" dirty="0" smtClean="0">
                <a:solidFill>
                  <a:srgbClr val="000000"/>
                </a:solidFill>
                <a:latin typeface="Arial" charset="0"/>
                <a:ea typeface="Arial" charset="0"/>
                <a:sym typeface="Arial" charset="0"/>
              </a:rPr>
              <a:t>Cost in sufficient effort to application</a:t>
            </a:r>
            <a:endParaRPr lang="en-US" altLang="en-US" sz="2400" baseline="0" dirty="0">
              <a:solidFill>
                <a:srgbClr val="000000"/>
              </a:solidFill>
              <a:latin typeface="Arial" charset="0"/>
              <a:ea typeface="Arial" charset="0"/>
              <a:sym typeface="Arial" charset="0"/>
            </a:endParaRPr>
          </a:p>
          <a:p>
            <a:pPr marL="365760" lvl="1">
              <a:spcBef>
                <a:spcPts val="600"/>
              </a:spcBef>
              <a:spcAft>
                <a:spcPts val="2400"/>
              </a:spcAft>
              <a:buClr>
                <a:srgbClr val="4F81BD"/>
              </a:buClr>
            </a:pPr>
            <a:r>
              <a:rPr lang="en-US" altLang="en-US" sz="4400" dirty="0">
                <a:sym typeface="Wingdings"/>
              </a:rPr>
              <a:t></a:t>
            </a:r>
            <a:r>
              <a:rPr lang="en-US" altLang="en-US" sz="2400" dirty="0">
                <a:sym typeface="Wingdings"/>
              </a:rPr>
              <a:t> </a:t>
            </a:r>
            <a:r>
              <a:rPr lang="en-US" altLang="en-US" sz="2400" dirty="0" smtClean="0">
                <a:sym typeface="Wingdings"/>
              </a:rPr>
              <a:t>W</a:t>
            </a:r>
            <a:r>
              <a:rPr lang="en-US" altLang="en-US" sz="2400" baseline="0" dirty="0" smtClean="0">
                <a:solidFill>
                  <a:srgbClr val="000000"/>
                </a:solidFill>
                <a:latin typeface="Arial" charset="0"/>
                <a:ea typeface="Arial" charset="0"/>
                <a:sym typeface="Arial" charset="0"/>
              </a:rPr>
              <a:t>rite </a:t>
            </a:r>
            <a:r>
              <a:rPr lang="en-US" altLang="en-US" sz="2400" baseline="0" dirty="0">
                <a:solidFill>
                  <a:srgbClr val="000000"/>
                </a:solidFill>
                <a:latin typeface="Arial" charset="0"/>
                <a:ea typeface="Arial" charset="0"/>
                <a:sym typeface="Arial" charset="0"/>
              </a:rPr>
              <a:t>the plan </a:t>
            </a:r>
            <a:r>
              <a:rPr lang="en-US" altLang="en-US" sz="2400" baseline="0" dirty="0" smtClean="0">
                <a:solidFill>
                  <a:srgbClr val="000000"/>
                </a:solidFill>
                <a:latin typeface="Arial" charset="0"/>
                <a:ea typeface="Arial" charset="0"/>
                <a:sym typeface="Arial" charset="0"/>
              </a:rPr>
              <a:t>collaboratively</a:t>
            </a:r>
            <a:r>
              <a:rPr lang="en-US" altLang="en-US" sz="2400" dirty="0" smtClean="0">
                <a:solidFill>
                  <a:srgbClr val="000000"/>
                </a:solidFill>
                <a:latin typeface="Arial" charset="0"/>
                <a:ea typeface="Arial" charset="0"/>
                <a:sym typeface="Arial" charset="0"/>
              </a:rPr>
              <a:t> </a:t>
            </a:r>
            <a:endParaRPr lang="en-US" altLang="en-US" sz="2400" baseline="0" dirty="0">
              <a:solidFill>
                <a:srgbClr val="000000"/>
              </a:solidFill>
              <a:latin typeface="Arial" charset="0"/>
              <a:ea typeface="Arial" charset="0"/>
              <a:sym typeface="Arial" charset="0"/>
            </a:endParaRPr>
          </a:p>
          <a:p>
            <a:pPr marL="365760" lvl="1">
              <a:spcBef>
                <a:spcPts val="600"/>
              </a:spcBef>
              <a:spcAft>
                <a:spcPts val="2400"/>
              </a:spcAft>
              <a:buClr>
                <a:srgbClr val="4F81BD"/>
              </a:buClr>
            </a:pPr>
            <a:r>
              <a:rPr lang="en-US" altLang="en-US" sz="4400" b="1" dirty="0">
                <a:sym typeface="Wingdings"/>
              </a:rPr>
              <a:t></a:t>
            </a:r>
            <a:r>
              <a:rPr lang="en-US" altLang="en-US" sz="2400" dirty="0">
                <a:sym typeface="Wingdings"/>
              </a:rPr>
              <a:t> </a:t>
            </a:r>
            <a:r>
              <a:rPr lang="en-US" altLang="en-US" sz="2400" baseline="0" dirty="0" smtClean="0">
                <a:solidFill>
                  <a:srgbClr val="000000"/>
                </a:solidFill>
                <a:latin typeface="Arial" charset="0"/>
                <a:ea typeface="MS PGothic" pitchFamily="34" charset="-128"/>
                <a:sym typeface="Arial" charset="0"/>
              </a:rPr>
              <a:t>Be realistic</a:t>
            </a:r>
            <a:endParaRPr lang="zh-CN" altLang="en-US" dirty="0" smtClean="0"/>
          </a:p>
          <a:p>
            <a:pPr marL="365760" lvl="1">
              <a:spcBef>
                <a:spcPts val="600"/>
              </a:spcBef>
              <a:spcAft>
                <a:spcPts val="2400"/>
              </a:spcAft>
              <a:buClr>
                <a:srgbClr val="4F81BD"/>
              </a:buClr>
            </a:pPr>
            <a:r>
              <a:rPr lang="en-US" altLang="en-US" sz="4400" b="1" dirty="0">
                <a:sym typeface="Wingdings"/>
              </a:rPr>
              <a:t> </a:t>
            </a:r>
            <a:r>
              <a:rPr lang="en-US" altLang="en-US" sz="2400" baseline="0" dirty="0" smtClean="0">
                <a:solidFill>
                  <a:srgbClr val="000000"/>
                </a:solidFill>
                <a:latin typeface="Arial" charset="0"/>
                <a:ea typeface="Arial" charset="0"/>
                <a:sym typeface="Arial" charset="0"/>
              </a:rPr>
              <a:t>Update DMP</a:t>
            </a:r>
            <a:endParaRPr lang="en-US" altLang="en-US" sz="2400" baseline="0" dirty="0">
              <a:solidFill>
                <a:srgbClr val="000000"/>
              </a:solidFill>
              <a:latin typeface="Arial" charset="0"/>
              <a:ea typeface="Arial" charset="0"/>
              <a:sym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Content Placeholder 1048585"/>
          <p:cNvSpPr>
            <a:spLocks noGrp="1"/>
          </p:cNvSpPr>
          <p:nvPr>
            <p:ph idx="1"/>
          </p:nvPr>
        </p:nvSpPr>
        <p:spPr>
          <a:xfrm>
            <a:off x="734537" y="2132856"/>
            <a:ext cx="7772400" cy="4032250"/>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342900" lvl="0" indent="-342900" algn="l" fontAlgn="base">
              <a:lnSpc>
                <a:spcPct val="100000"/>
              </a:lnSpc>
              <a:spcBef>
                <a:spcPct val="20000"/>
              </a:spcBef>
              <a:spcAft>
                <a:spcPct val="0"/>
              </a:spcAft>
              <a:buSzPct val="100000"/>
              <a:buFont typeface="Arial" charset="0"/>
              <a:buChar char="•"/>
            </a:pPr>
            <a:r>
              <a:rPr lang="zh-CN" altLang="en-US" sz="2800" baseline="0" dirty="0" smtClean="0">
                <a:solidFill>
                  <a:srgbClr val="000000"/>
                </a:solidFill>
                <a:latin typeface="Calibri" pitchFamily="34" charset="0"/>
                <a:ea typeface="宋体" charset="0"/>
                <a:sym typeface="Arial" charset="0"/>
              </a:rPr>
              <a:t>More </a:t>
            </a:r>
            <a:r>
              <a:rPr lang="zh-CN" altLang="en-US" sz="2800" baseline="0" dirty="0">
                <a:solidFill>
                  <a:srgbClr val="000000"/>
                </a:solidFill>
                <a:latin typeface="Calibri" pitchFamily="34" charset="0"/>
                <a:ea typeface="宋体" charset="0"/>
                <a:sym typeface="Arial" charset="0"/>
              </a:rPr>
              <a:t>visible research outputs and increased impact</a:t>
            </a:r>
            <a:r>
              <a:rPr lang="en-US" altLang="zh-CN" sz="2800" baseline="0" dirty="0">
                <a:solidFill>
                  <a:srgbClr val="000000"/>
                </a:solidFill>
                <a:latin typeface="Calibri" pitchFamily="34" charset="0"/>
                <a:ea typeface="宋体" charset="0"/>
                <a:sym typeface="Arial" charset="0"/>
              </a:rPr>
              <a:t> - even for negative </a:t>
            </a:r>
            <a:r>
              <a:rPr lang="en-US" altLang="zh-CN" sz="2800" baseline="0" dirty="0" smtClean="0">
                <a:solidFill>
                  <a:srgbClr val="000000"/>
                </a:solidFill>
                <a:latin typeface="Calibri" pitchFamily="34" charset="0"/>
                <a:ea typeface="宋体" charset="0"/>
                <a:sym typeface="Arial" charset="0"/>
              </a:rPr>
              <a:t>results</a:t>
            </a:r>
          </a:p>
          <a:p>
            <a:pPr marL="342900" lvl="0" indent="-342900" algn="l" fontAlgn="base">
              <a:lnSpc>
                <a:spcPct val="100000"/>
              </a:lnSpc>
              <a:spcBef>
                <a:spcPct val="20000"/>
              </a:spcBef>
              <a:spcAft>
                <a:spcPct val="0"/>
              </a:spcAft>
              <a:buSzPct val="100000"/>
              <a:buFont typeface="Arial" charset="0"/>
              <a:buChar char="•"/>
            </a:pPr>
            <a:r>
              <a:rPr lang="zh-CN" altLang="en-US" sz="2800" baseline="0" dirty="0" smtClean="0">
                <a:solidFill>
                  <a:srgbClr val="000000"/>
                </a:solidFill>
                <a:latin typeface="Calibri" pitchFamily="34" charset="0"/>
                <a:ea typeface="宋体" charset="0"/>
                <a:sym typeface="Arial" charset="0"/>
              </a:rPr>
              <a:t>Easier </a:t>
            </a:r>
            <a:r>
              <a:rPr lang="en-GB" altLang="zh-CN" sz="2800" baseline="0" dirty="0" smtClean="0">
                <a:solidFill>
                  <a:srgbClr val="000000"/>
                </a:solidFill>
                <a:latin typeface="Calibri" pitchFamily="34" charset="0"/>
                <a:ea typeface="宋体" charset="0"/>
                <a:sym typeface="Arial" charset="0"/>
              </a:rPr>
              <a:t>outputs </a:t>
            </a:r>
            <a:r>
              <a:rPr lang="zh-CN" altLang="en-US" sz="2800" baseline="0" dirty="0" smtClean="0">
                <a:solidFill>
                  <a:srgbClr val="000000"/>
                </a:solidFill>
                <a:latin typeface="Calibri" pitchFamily="34" charset="0"/>
                <a:ea typeface="宋体" charset="0"/>
                <a:sym typeface="Arial" charset="0"/>
              </a:rPr>
              <a:t>reporting </a:t>
            </a:r>
            <a:endParaRPr lang="en-GB" altLang="zh-CN" sz="2800" baseline="0" dirty="0" smtClean="0">
              <a:solidFill>
                <a:srgbClr val="000000"/>
              </a:solidFill>
              <a:latin typeface="Calibri" pitchFamily="34" charset="0"/>
              <a:ea typeface="宋体" charset="0"/>
              <a:sym typeface="Arial" charset="0"/>
            </a:endParaRPr>
          </a:p>
          <a:p>
            <a:pPr marL="342900" lvl="0" indent="-342900" algn="l" fontAlgn="base">
              <a:lnSpc>
                <a:spcPct val="100000"/>
              </a:lnSpc>
              <a:spcBef>
                <a:spcPct val="20000"/>
              </a:spcBef>
              <a:spcAft>
                <a:spcPct val="0"/>
              </a:spcAft>
              <a:buSzPct val="100000"/>
              <a:buFont typeface="Arial" charset="0"/>
              <a:buChar char="•"/>
            </a:pPr>
            <a:r>
              <a:rPr lang="zh-CN" altLang="en-US" sz="2800" baseline="0" dirty="0" smtClean="0">
                <a:solidFill>
                  <a:srgbClr val="000000"/>
                </a:solidFill>
                <a:latin typeface="Calibri" pitchFamily="34" charset="0"/>
                <a:ea typeface="宋体" charset="0"/>
                <a:sym typeface="Arial" charset="0"/>
              </a:rPr>
              <a:t>Better </a:t>
            </a:r>
            <a:r>
              <a:rPr lang="zh-CN" altLang="en-US" sz="2800" baseline="0" dirty="0">
                <a:solidFill>
                  <a:srgbClr val="000000"/>
                </a:solidFill>
                <a:latin typeface="Calibri" pitchFamily="34" charset="0"/>
                <a:ea typeface="宋体" charset="0"/>
                <a:sym typeface="Arial" charset="0"/>
              </a:rPr>
              <a:t>and more reproducible research!</a:t>
            </a:r>
          </a:p>
          <a:p>
            <a:pPr marL="342900" lvl="0" indent="-342900" algn="l" eaLnBrk="1" fontAlgn="base" latinLnBrk="1" hangingPunct="1">
              <a:lnSpc>
                <a:spcPct val="100000"/>
              </a:lnSpc>
              <a:spcBef>
                <a:spcPct val="20000"/>
              </a:spcBef>
              <a:spcAft>
                <a:spcPct val="0"/>
              </a:spcAft>
              <a:buSzPct val="100000"/>
              <a:buFontTx/>
              <a:buNone/>
            </a:pPr>
            <a:endParaRPr lang="zh-CN" altLang="en-US" sz="2800" baseline="0" dirty="0">
              <a:solidFill>
                <a:srgbClr val="000000"/>
              </a:solidFill>
              <a:latin typeface="Calibri" pitchFamily="34" charset="0"/>
              <a:ea typeface="宋体" charset="0"/>
              <a:sym typeface="Arial" charset="0"/>
            </a:endParaRPr>
          </a:p>
        </p:txBody>
      </p:sp>
      <p:pic>
        <p:nvPicPr>
          <p:cNvPr id="2097152" name="Picture 2097151"/>
          <p:cNvPicPr>
            <a:picLocks/>
          </p:cNvPicPr>
          <p:nvPr/>
        </p:nvPicPr>
        <p:blipFill>
          <a:blip r:embed="rId3"/>
          <a:srcRect/>
          <a:stretch>
            <a:fillRect/>
          </a:stretch>
        </p:blipFill>
        <p:spPr>
          <a:xfrm rot="20760000">
            <a:off x="3866885" y="4836297"/>
            <a:ext cx="4649098" cy="1289858"/>
          </a:xfrm>
          <a:prstGeom prst="rect">
            <a:avLst/>
          </a:prstGeom>
          <a:noFill/>
          <a:ln>
            <a:noFill/>
          </a:ln>
        </p:spPr>
      </p:pic>
      <p:sp>
        <p:nvSpPr>
          <p:cNvPr id="1048587" name="Title 1048586"/>
          <p:cNvSpPr>
            <a:spLocks noGrp="1"/>
          </p:cNvSpPr>
          <p:nvPr>
            <p:ph type="title"/>
          </p:nvPr>
        </p:nvSpPr>
        <p:spPr>
          <a:xfrm>
            <a:off x="457200" y="274637"/>
            <a:ext cx="8229600" cy="11430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200" b="1" baseline="0" dirty="0">
                <a:solidFill>
                  <a:srgbClr val="000000"/>
                </a:solidFill>
                <a:latin typeface="Calibri" pitchFamily="34" charset="0"/>
                <a:ea typeface="宋体" charset="0"/>
                <a:sym typeface="Arial" charset="0"/>
              </a:rPr>
              <a:t>Good RDM helps you comply with mandates </a:t>
            </a:r>
            <a:r>
              <a:rPr lang="en-GB" altLang="zh-CN" sz="3200" b="1" baseline="0" dirty="0" smtClean="0">
                <a:solidFill>
                  <a:srgbClr val="000000"/>
                </a:solidFill>
                <a:latin typeface="Calibri" pitchFamily="34" charset="0"/>
                <a:ea typeface="宋体" charset="0"/>
                <a:sym typeface="Arial" charset="0"/>
              </a:rPr>
              <a:t/>
            </a:r>
            <a:br>
              <a:rPr lang="en-GB" altLang="zh-CN" sz="3200" b="1" baseline="0" dirty="0" smtClean="0">
                <a:solidFill>
                  <a:srgbClr val="000000"/>
                </a:solidFill>
                <a:latin typeface="Calibri" pitchFamily="34" charset="0"/>
                <a:ea typeface="宋体" charset="0"/>
                <a:sym typeface="Arial" charset="0"/>
              </a:rPr>
            </a:br>
            <a:r>
              <a:rPr lang="zh-CN" altLang="en-US" sz="3200" b="1" baseline="0" dirty="0" smtClean="0">
                <a:solidFill>
                  <a:srgbClr val="000000"/>
                </a:solidFill>
                <a:latin typeface="Calibri" pitchFamily="34" charset="0"/>
                <a:ea typeface="宋体" charset="0"/>
                <a:sym typeface="Arial" charset="0"/>
              </a:rPr>
              <a:t>but also </a:t>
            </a:r>
            <a:r>
              <a:rPr lang="en-GB" altLang="zh-CN" sz="3200" b="1" baseline="0" dirty="0" smtClean="0">
                <a:solidFill>
                  <a:srgbClr val="000000"/>
                </a:solidFill>
                <a:latin typeface="Calibri" pitchFamily="34" charset="0"/>
                <a:ea typeface="宋体" charset="0"/>
                <a:sym typeface="Arial" charset="0"/>
              </a:rPr>
              <a:t>leads to</a:t>
            </a:r>
            <a:r>
              <a:rPr lang="zh-CN" altLang="en-US" sz="3200" b="1" baseline="0" dirty="0" smtClean="0">
                <a:solidFill>
                  <a:srgbClr val="000000"/>
                </a:solidFill>
                <a:latin typeface="Calibri" pitchFamily="34" charset="0"/>
                <a:ea typeface="宋体" charset="0"/>
                <a:sym typeface="Arial" charset="0"/>
              </a:rPr>
              <a:t>…</a:t>
            </a:r>
            <a:endParaRPr lang="zh-CN" altLang="en-US" sz="3200" b="1" baseline="0" dirty="0">
              <a:solidFill>
                <a:srgbClr val="000000"/>
              </a:solidFill>
              <a:latin typeface="Calibri" pitchFamily="34" charset="0"/>
              <a:ea typeface="宋体" charset="0"/>
              <a:sym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048587"/>
          <p:cNvSpPr>
            <a:spLocks noGrp="1"/>
          </p:cNvSpPr>
          <p:nvPr>
            <p:ph type="title"/>
          </p:nvPr>
        </p:nvSpPr>
        <p:spPr>
          <a:xfrm>
            <a:off x="1403350" y="1268412"/>
            <a:ext cx="5832475" cy="914400"/>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baseline="0">
                <a:solidFill>
                  <a:srgbClr val="000000"/>
                </a:solidFill>
                <a:latin typeface="Calibri" pitchFamily="34" charset="0"/>
                <a:ea typeface="宋体" charset="0"/>
                <a:sym typeface="Arial" charset="0"/>
              </a:rPr>
              <a:t>Thanks for listening!</a:t>
            </a:r>
          </a:p>
        </p:txBody>
      </p:sp>
      <p:sp>
        <p:nvSpPr>
          <p:cNvPr id="1048589" name="Content Placeholder 1048588"/>
          <p:cNvSpPr>
            <a:spLocks noGrp="1"/>
          </p:cNvSpPr>
          <p:nvPr>
            <p:ph idx="1"/>
          </p:nvPr>
        </p:nvSpPr>
        <p:spPr>
          <a:xfrm>
            <a:off x="603250" y="2214562"/>
            <a:ext cx="7127875" cy="3384550"/>
          </a:xfrm>
          <a:prstGeom prst="rect">
            <a:avLst/>
          </a:prstGeom>
          <a:noFill/>
          <a:ln>
            <a:noFill/>
          </a:ln>
        </p:spPr>
        <p:txBody>
          <a:bodyPr lIns="91440" tIns="45720" rIns="91440" bIns="45720" anchor="t"/>
          <a:lstStyle>
            <a:lvl1pPr marL="342900" indent="-342900" algn="l" eaLnBrk="1" fontAlgn="base" hangingPunct="1">
              <a:spcBef>
                <a:spcPct val="20000"/>
              </a:spcBef>
              <a:spcAft>
                <a:spcPct val="0"/>
              </a:spcAft>
              <a:buFont typeface="Arial" pitchFamily="34" charset="0"/>
              <a:buChar char="•"/>
              <a:defRPr sz="3200" b="0">
                <a:solidFill>
                  <a:srgbClr val="000000"/>
                </a:solidFill>
                <a:latin typeface="Calibri" charset="0"/>
                <a:ea typeface="宋体" charset="0"/>
              </a:defRPr>
            </a:lvl1pPr>
            <a:lvl2pPr marL="742950" indent="-285750" algn="l" eaLnBrk="1" fontAlgn="base" hangingPunct="1">
              <a:spcBef>
                <a:spcPct val="20000"/>
              </a:spcBef>
              <a:spcAft>
                <a:spcPct val="0"/>
              </a:spcAft>
              <a:buFont typeface="Arial" pitchFamily="34" charset="0"/>
              <a:buChar char="–"/>
              <a:defRPr sz="2800" b="0">
                <a:solidFill>
                  <a:srgbClr val="000000"/>
                </a:solidFill>
                <a:latin typeface="Calibri" charset="0"/>
                <a:ea typeface="宋体" charset="0"/>
              </a:defRPr>
            </a:lvl2pPr>
            <a:lvl3pPr marL="1143000" indent="-228600" algn="l" eaLnBrk="1" fontAlgn="base" hangingPunct="1">
              <a:spcBef>
                <a:spcPct val="20000"/>
              </a:spcBef>
              <a:spcAft>
                <a:spcPct val="0"/>
              </a:spcAft>
              <a:buFont typeface="Arial" pitchFamily="34" charset="0"/>
              <a:buChar char="•"/>
              <a:defRPr sz="2400" b="0">
                <a:solidFill>
                  <a:srgbClr val="000000"/>
                </a:solidFill>
                <a:latin typeface="Calibri" charset="0"/>
                <a:ea typeface="宋体" charset="0"/>
              </a:defRPr>
            </a:lvl3pPr>
            <a:lvl4pPr marL="16002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4pPr>
            <a:lvl5pPr marL="2057400" indent="-228600" algn="l" eaLnBrk="1" fontAlgn="base" hangingPunct="1">
              <a:spcBef>
                <a:spcPct val="20000"/>
              </a:spcBef>
              <a:spcAft>
                <a:spcPct val="0"/>
              </a:spcAft>
              <a:buFont typeface="Arial" pitchFamily="34" charset="0"/>
              <a:buChar char="»"/>
              <a:defRPr sz="2000" b="0">
                <a:solidFill>
                  <a:srgbClr val="000000"/>
                </a:solidFill>
                <a:latin typeface="Calibri" charset="0"/>
                <a:ea typeface="宋体" charset="0"/>
              </a:defRPr>
            </a:lvl5pPr>
          </a:lstStyle>
          <a:p>
            <a:pPr marL="342900" lvl="0" indent="-342900" algn="ctr" eaLnBrk="1" fontAlgn="base" latinLnBrk="1" hangingPunct="1">
              <a:lnSpc>
                <a:spcPct val="80000"/>
              </a:lnSpc>
              <a:spcBef>
                <a:spcPct val="20000"/>
              </a:spcBef>
              <a:spcAft>
                <a:spcPct val="0"/>
              </a:spcAft>
              <a:buSzPct val="100000"/>
              <a:buFontTx/>
              <a:buNone/>
            </a:pPr>
            <a:endParaRPr lang="zh-CN" altLang="en-US" sz="3300" u="sng" baseline="0">
              <a:solidFill>
                <a:srgbClr val="0096E3"/>
              </a:solidFill>
              <a:latin typeface="Calibri" pitchFamily="34" charset="0"/>
              <a:ea typeface="宋体" charset="0"/>
              <a:sym typeface="Arial" charset="0"/>
            </a:endParaRPr>
          </a:p>
          <a:p>
            <a:pPr marL="342900" lvl="0" indent="-342900" algn="ctr" eaLnBrk="1" fontAlgn="base" latinLnBrk="1" hangingPunct="1">
              <a:lnSpc>
                <a:spcPct val="80000"/>
              </a:lnSpc>
              <a:spcBef>
                <a:spcPct val="20000"/>
              </a:spcBef>
              <a:spcAft>
                <a:spcPct val="0"/>
              </a:spcAft>
              <a:buSzPct val="100000"/>
              <a:buFontTx/>
              <a:buNone/>
            </a:pPr>
            <a:r>
              <a:rPr lang="zh-CN" altLang="en-US" sz="2600" baseline="0">
                <a:solidFill>
                  <a:srgbClr val="000000"/>
                </a:solidFill>
                <a:latin typeface="Calibri" pitchFamily="34" charset="0"/>
                <a:ea typeface="宋体" charset="0"/>
                <a:sym typeface="Arial" charset="0"/>
              </a:rPr>
              <a:t>joy.davidson@glasgow.ac.uk </a:t>
            </a:r>
          </a:p>
          <a:p>
            <a:pPr marL="342900" lvl="0" indent="-342900" algn="ctr" eaLnBrk="1" fontAlgn="base" latinLnBrk="1" hangingPunct="1">
              <a:lnSpc>
                <a:spcPct val="80000"/>
              </a:lnSpc>
              <a:spcBef>
                <a:spcPct val="20000"/>
              </a:spcBef>
              <a:spcAft>
                <a:spcPct val="0"/>
              </a:spcAft>
              <a:buSzPct val="100000"/>
              <a:buFontTx/>
              <a:buNone/>
            </a:pPr>
            <a:r>
              <a:rPr lang="zh-CN" altLang="en-US" sz="2600" baseline="0">
                <a:solidFill>
                  <a:srgbClr val="000000"/>
                </a:solidFill>
                <a:latin typeface="Calibri" pitchFamily="34" charset="0"/>
                <a:ea typeface="宋体" charset="0"/>
                <a:sym typeface="Arial" charset="0"/>
                <a:hlinkClick r:id="rId3"/>
              </a:rPr>
              <a:t>www.dcc.ac.uk</a:t>
            </a:r>
            <a:r>
              <a:rPr lang="zh-CN" altLang="en-US" sz="2600" baseline="0">
                <a:solidFill>
                  <a:srgbClr val="000000"/>
                </a:solidFill>
                <a:latin typeface="Calibri" pitchFamily="34" charset="0"/>
                <a:ea typeface="宋体" charset="0"/>
                <a:sym typeface="Arial" charset="0"/>
              </a:rPr>
              <a:t> </a:t>
            </a:r>
          </a:p>
          <a:p>
            <a:pPr marL="342900" lvl="0" indent="-342900" algn="ctr" eaLnBrk="1" fontAlgn="base" latinLnBrk="1" hangingPunct="1">
              <a:lnSpc>
                <a:spcPct val="80000"/>
              </a:lnSpc>
              <a:spcBef>
                <a:spcPct val="20000"/>
              </a:spcBef>
              <a:spcAft>
                <a:spcPct val="0"/>
              </a:spcAft>
              <a:buSzPct val="100000"/>
              <a:buFontTx/>
              <a:buNone/>
            </a:pPr>
            <a:endParaRPr lang="zh-CN" altLang="en-US" sz="2600" baseline="0">
              <a:solidFill>
                <a:srgbClr val="000000"/>
              </a:solidFill>
              <a:latin typeface="Calibri" pitchFamily="34" charset="0"/>
              <a:ea typeface="宋体" charset="0"/>
              <a:sym typeface="Arial" charset="0"/>
            </a:endParaRPr>
          </a:p>
          <a:p>
            <a:pPr marL="342900" lvl="0" indent="-342900" algn="ctr" eaLnBrk="1" fontAlgn="base" latinLnBrk="1" hangingPunct="1">
              <a:lnSpc>
                <a:spcPct val="80000"/>
              </a:lnSpc>
              <a:spcBef>
                <a:spcPct val="20000"/>
              </a:spcBef>
              <a:spcAft>
                <a:spcPct val="0"/>
              </a:spcAft>
              <a:buSzPct val="100000"/>
              <a:buFontTx/>
              <a:buNone/>
            </a:pPr>
            <a:r>
              <a:rPr lang="zh-CN" altLang="en-US" sz="2600" baseline="0">
                <a:solidFill>
                  <a:srgbClr val="000000"/>
                </a:solidFill>
                <a:latin typeface="Calibri" pitchFamily="34" charset="0"/>
                <a:ea typeface="宋体" charset="0"/>
                <a:sym typeface="Arial" charset="0"/>
              </a:rPr>
              <a:t>Follow us on twitter:</a:t>
            </a:r>
          </a:p>
          <a:p>
            <a:pPr marL="342900" lvl="0" indent="-342900" algn="ctr" eaLnBrk="1" fontAlgn="base" latinLnBrk="1" hangingPunct="1">
              <a:lnSpc>
                <a:spcPct val="80000"/>
              </a:lnSpc>
              <a:spcBef>
                <a:spcPct val="20000"/>
              </a:spcBef>
              <a:spcAft>
                <a:spcPct val="0"/>
              </a:spcAft>
              <a:buSzPct val="100000"/>
              <a:buFontTx/>
              <a:buNone/>
            </a:pPr>
            <a:r>
              <a:rPr lang="zh-CN" altLang="en-US" sz="2600" baseline="0">
                <a:solidFill>
                  <a:srgbClr val="000000"/>
                </a:solidFill>
                <a:latin typeface="Calibri" pitchFamily="34" charset="0"/>
                <a:ea typeface="宋体" charset="0"/>
                <a:sym typeface="Arial" charset="0"/>
              </a:rPr>
              <a:t>@jd162a </a:t>
            </a:r>
          </a:p>
          <a:p>
            <a:pPr marL="342900" lvl="0" indent="-342900" algn="ctr" eaLnBrk="1" fontAlgn="base" latinLnBrk="1" hangingPunct="1">
              <a:lnSpc>
                <a:spcPct val="80000"/>
              </a:lnSpc>
              <a:spcBef>
                <a:spcPct val="20000"/>
              </a:spcBef>
              <a:spcAft>
                <a:spcPct val="0"/>
              </a:spcAft>
              <a:buSzPct val="100000"/>
              <a:buFontTx/>
              <a:buNone/>
            </a:pPr>
            <a:r>
              <a:rPr lang="zh-CN" altLang="en-US" sz="2600" baseline="0">
                <a:solidFill>
                  <a:srgbClr val="000000"/>
                </a:solidFill>
                <a:latin typeface="Calibri" pitchFamily="34" charset="0"/>
                <a:ea typeface="宋体" charset="0"/>
                <a:sym typeface="Arial" charset="0"/>
              </a:rPr>
              <a:t> @digitalcuration and #ukdcc</a:t>
            </a:r>
          </a:p>
          <a:p>
            <a:pPr marL="342900" lvl="0" indent="-342900" algn="l" eaLnBrk="1" fontAlgn="base" latinLnBrk="1" hangingPunct="1">
              <a:lnSpc>
                <a:spcPct val="80000"/>
              </a:lnSpc>
              <a:spcBef>
                <a:spcPct val="20000"/>
              </a:spcBef>
              <a:spcAft>
                <a:spcPct val="0"/>
              </a:spcAft>
              <a:buSzPct val="100000"/>
              <a:buFontTx/>
              <a:buNone/>
            </a:pPr>
            <a:r>
              <a:rPr lang="zh-CN" altLang="en-US" sz="2200" baseline="0">
                <a:solidFill>
                  <a:srgbClr val="000000"/>
                </a:solidFill>
                <a:latin typeface="Calibri" pitchFamily="34" charset="0"/>
                <a:ea typeface="宋体" charset="0"/>
                <a:sym typeface="Arial" charset="0"/>
              </a:rPr>
              <a:t>	</a:t>
            </a:r>
          </a:p>
          <a:p>
            <a:pPr marL="342900" lvl="0" indent="-342900" algn="l" eaLnBrk="1" fontAlgn="base" latinLnBrk="1" hangingPunct="1">
              <a:lnSpc>
                <a:spcPct val="80000"/>
              </a:lnSpc>
              <a:spcBef>
                <a:spcPct val="20000"/>
              </a:spcBef>
              <a:spcAft>
                <a:spcPct val="0"/>
              </a:spcAft>
              <a:buSzPct val="100000"/>
              <a:buFontTx/>
              <a:buNone/>
            </a:pPr>
            <a:endParaRPr lang="zh-CN" altLang="en-US" sz="1900" baseline="0">
              <a:solidFill>
                <a:srgbClr val="000000"/>
              </a:solidFill>
              <a:latin typeface="Calibri" pitchFamily="34" charset="0"/>
              <a:ea typeface="宋体" charset="0"/>
              <a:sym typeface="Arial" charset="0"/>
            </a:endParaRPr>
          </a:p>
          <a:p>
            <a:pPr marL="342900" lvl="0" indent="-342900" algn="l" eaLnBrk="1" fontAlgn="base" latinLnBrk="1" hangingPunct="1">
              <a:lnSpc>
                <a:spcPct val="80000"/>
              </a:lnSpc>
              <a:spcBef>
                <a:spcPct val="20000"/>
              </a:spcBef>
              <a:spcAft>
                <a:spcPct val="0"/>
              </a:spcAft>
              <a:buSzPct val="100000"/>
              <a:buFontTx/>
              <a:buNone/>
            </a:pPr>
            <a:endParaRPr lang="zh-CN" altLang="en-US" sz="2200" baseline="0">
              <a:solidFill>
                <a:srgbClr val="000000"/>
              </a:solidFill>
              <a:latin typeface="Calibri" pitchFamily="34" charset="0"/>
              <a:ea typeface="宋体" charset="0"/>
              <a:sym typeface="Arial" charset="0"/>
            </a:endParaRPr>
          </a:p>
        </p:txBody>
      </p:sp>
      <p:pic>
        <p:nvPicPr>
          <p:cNvPr id="2097153" name="Picture 2097152"/>
          <p:cNvPicPr>
            <a:picLocks/>
          </p:cNvPicPr>
          <p:nvPr/>
        </p:nvPicPr>
        <p:blipFill>
          <a:blip r:embed="rId4"/>
          <a:srcRect/>
          <a:stretch>
            <a:fillRect/>
          </a:stretch>
        </p:blipFill>
        <p:spPr>
          <a:xfrm>
            <a:off x="8101012" y="0"/>
            <a:ext cx="1042987" cy="6858000"/>
          </a:xfrm>
          <a:prstGeom prst="rect">
            <a:avLst/>
          </a:prstGeom>
          <a:noFill/>
          <a:ln>
            <a:noFill/>
          </a:ln>
        </p:spPr>
      </p:pic>
      <p:sp>
        <p:nvSpPr>
          <p:cNvPr id="1048590" name="Rectangle 1048589"/>
          <p:cNvSpPr/>
          <p:nvPr/>
        </p:nvSpPr>
        <p:spPr>
          <a:xfrm>
            <a:off x="204787" y="5876925"/>
            <a:ext cx="8229600" cy="4525962"/>
          </a:xfrm>
          <a:prstGeom prst="rect">
            <a:avLst/>
          </a:prstGeom>
          <a:noFill/>
          <a:ln>
            <a:noFill/>
          </a:ln>
        </p:spPr>
        <p:txBody>
          <a:bodyPr lIns="91440" tIns="45720" rIns="91440" bIns="45720"/>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20000"/>
              </a:spcBef>
              <a:spcAft>
                <a:spcPct val="0"/>
              </a:spcAft>
              <a:buSzPct val="100000"/>
              <a:buFontTx/>
              <a:buNone/>
            </a:pPr>
            <a:endParaRPr lang="en-US" altLang="en-US" sz="2400" baseline="0">
              <a:solidFill>
                <a:srgbClr val="000000"/>
              </a:solidFill>
              <a:latin typeface="Calibri" pitchFamily="34" charset="0"/>
              <a:ea typeface="Arial" charset="0"/>
              <a:sym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40750"/>
            <a:ext cx="8363272" cy="683994"/>
          </a:xfrm>
        </p:spPr>
        <p:txBody>
          <a:bodyPr/>
          <a:lstStyle/>
          <a:p>
            <a:r>
              <a:rPr lang="en-GB" altLang="en-US" sz="3600" b="1" dirty="0" smtClean="0"/>
              <a:t>What is Research Data Management?</a:t>
            </a:r>
          </a:p>
        </p:txBody>
      </p:sp>
      <p:graphicFrame>
        <p:nvGraphicFramePr>
          <p:cNvPr id="6" name="Diagram 5"/>
          <p:cNvGraphicFramePr/>
          <p:nvPr>
            <p:extLst>
              <p:ext uri="{D42A27DB-BD31-4B8C-83A1-F6EECF244321}">
                <p14:modId xmlns:p14="http://schemas.microsoft.com/office/powerpoint/2010/main" val="3175885594"/>
              </p:ext>
            </p:extLst>
          </p:nvPr>
        </p:nvGraphicFramePr>
        <p:xfrm>
          <a:off x="4860032" y="3031742"/>
          <a:ext cx="3768080"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3"/>
          <p:cNvSpPr txBox="1">
            <a:spLocks noChangeArrowheads="1"/>
          </p:cNvSpPr>
          <p:nvPr/>
        </p:nvSpPr>
        <p:spPr>
          <a:xfrm>
            <a:off x="323528" y="1340768"/>
            <a:ext cx="7772400" cy="4863277"/>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spcAft>
                <a:spcPts val="600"/>
              </a:spcAft>
              <a:buFont typeface="Arial" pitchFamily="34" charset="0"/>
              <a:buNone/>
              <a:defRPr sz="28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4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spcAft>
                <a:spcPct val="30000"/>
              </a:spcAft>
              <a:buFont typeface="Arial" panose="020B0604020202020204" pitchFamily="34" charset="0"/>
              <a:buChar char="•"/>
            </a:pPr>
            <a:r>
              <a:rPr lang="en-GB" altLang="en-US" dirty="0" smtClean="0"/>
              <a:t>Data Management Planning</a:t>
            </a:r>
          </a:p>
          <a:p>
            <a:pPr marL="457200" indent="-457200">
              <a:spcAft>
                <a:spcPct val="30000"/>
              </a:spcAft>
              <a:buFont typeface="Arial" panose="020B0604020202020204" pitchFamily="34" charset="0"/>
              <a:buChar char="•"/>
            </a:pPr>
            <a:r>
              <a:rPr lang="en-GB" altLang="en-US" dirty="0" smtClean="0"/>
              <a:t>Creating data </a:t>
            </a:r>
          </a:p>
          <a:p>
            <a:pPr marL="457200" indent="-457200">
              <a:spcAft>
                <a:spcPct val="30000"/>
              </a:spcAft>
              <a:buFont typeface="Arial" panose="020B0604020202020204" pitchFamily="34" charset="0"/>
              <a:buChar char="•"/>
            </a:pPr>
            <a:r>
              <a:rPr lang="en-GB" altLang="en-US" dirty="0" smtClean="0"/>
              <a:t>Documenting data</a:t>
            </a:r>
          </a:p>
          <a:p>
            <a:pPr marL="457200" indent="-457200">
              <a:spcAft>
                <a:spcPct val="30000"/>
              </a:spcAft>
              <a:buFont typeface="Arial" panose="020B0604020202020204" pitchFamily="34" charset="0"/>
              <a:buChar char="•"/>
            </a:pPr>
            <a:r>
              <a:rPr lang="en-GB" altLang="en-US" dirty="0" smtClean="0"/>
              <a:t>Accessing / using data</a:t>
            </a:r>
          </a:p>
          <a:p>
            <a:pPr marL="457200" indent="-457200">
              <a:spcAft>
                <a:spcPct val="30000"/>
              </a:spcAft>
              <a:buFont typeface="Arial" panose="020B0604020202020204" pitchFamily="34" charset="0"/>
              <a:buChar char="•"/>
            </a:pPr>
            <a:r>
              <a:rPr lang="en-GB" altLang="en-US" dirty="0" smtClean="0"/>
              <a:t>Storage and backup</a:t>
            </a:r>
          </a:p>
          <a:p>
            <a:pPr marL="457200" indent="-457200">
              <a:spcAft>
                <a:spcPct val="30000"/>
              </a:spcAft>
              <a:buFont typeface="Arial" panose="020B0604020202020204" pitchFamily="34" charset="0"/>
              <a:buChar char="•"/>
            </a:pPr>
            <a:r>
              <a:rPr lang="en-GB" altLang="en-US" dirty="0" smtClean="0"/>
              <a:t>Selecting what to keep</a:t>
            </a:r>
          </a:p>
          <a:p>
            <a:pPr marL="457200" indent="-457200">
              <a:spcAft>
                <a:spcPct val="30000"/>
              </a:spcAft>
              <a:buFont typeface="Arial" panose="020B0604020202020204" pitchFamily="34" charset="0"/>
              <a:buChar char="•"/>
            </a:pPr>
            <a:r>
              <a:rPr lang="en-GB" altLang="en-US" dirty="0" smtClean="0"/>
              <a:t>Sharing data</a:t>
            </a:r>
          </a:p>
          <a:p>
            <a:pPr marL="457200" indent="-457200">
              <a:spcAft>
                <a:spcPct val="30000"/>
              </a:spcAft>
              <a:buFont typeface="Arial" panose="020B0604020202020204" pitchFamily="34" charset="0"/>
              <a:buChar char="•"/>
            </a:pPr>
            <a:r>
              <a:rPr lang="en-GB" altLang="en-US" dirty="0" smtClean="0"/>
              <a:t>Data licensing and citation</a:t>
            </a:r>
          </a:p>
          <a:p>
            <a:pPr marL="457200" indent="-457200">
              <a:spcAft>
                <a:spcPct val="30000"/>
              </a:spcAft>
              <a:buFont typeface="Arial" panose="020B0604020202020204" pitchFamily="34" charset="0"/>
              <a:buChar char="•"/>
            </a:pPr>
            <a:r>
              <a:rPr lang="en-GB" altLang="en-US" dirty="0" smtClean="0"/>
              <a:t>Preserving data</a:t>
            </a:r>
          </a:p>
          <a:p>
            <a:pPr>
              <a:spcAft>
                <a:spcPct val="30000"/>
              </a:spcAft>
            </a:pPr>
            <a:endParaRPr lang="en-GB" altLang="en-US" dirty="0" smtClean="0"/>
          </a:p>
          <a:p>
            <a:pPr>
              <a:spcAft>
                <a:spcPct val="30000"/>
              </a:spcAft>
            </a:pPr>
            <a:endParaRPr lang="en-GB" altLang="en-US" dirty="0" smtClean="0"/>
          </a:p>
          <a:p>
            <a:pPr>
              <a:spcAft>
                <a:spcPct val="30000"/>
              </a:spcAft>
            </a:pPr>
            <a:endParaRPr lang="en-GB" altLang="en-US" dirty="0" smtClean="0"/>
          </a:p>
          <a:p>
            <a:endParaRPr lang="en-GB" altLang="en-US" sz="2000" dirty="0" smtClean="0"/>
          </a:p>
          <a:p>
            <a:endParaRPr lang="en-GB" altLang="en-US" dirty="0" smtClean="0"/>
          </a:p>
          <a:p>
            <a:pPr lvl="1">
              <a:buFont typeface="Arial" pitchFamily="34" charset="0"/>
              <a:buNone/>
            </a:pPr>
            <a:endParaRPr lang="en-GB" altLang="en-US" sz="1800" dirty="0" smtClean="0"/>
          </a:p>
          <a:p>
            <a:pPr lvl="1">
              <a:buFontTx/>
              <a:buNone/>
            </a:pPr>
            <a:endParaRPr lang="en-GB" altLang="en-US" sz="1000" dirty="0" smtClean="0"/>
          </a:p>
        </p:txBody>
      </p:sp>
      <p:graphicFrame>
        <p:nvGraphicFramePr>
          <p:cNvPr id="5" name="Diagram 4"/>
          <p:cNvGraphicFramePr/>
          <p:nvPr>
            <p:extLst>
              <p:ext uri="{D42A27DB-BD31-4B8C-83A1-F6EECF244321}">
                <p14:modId xmlns:p14="http://schemas.microsoft.com/office/powerpoint/2010/main" val="1138260401"/>
              </p:ext>
            </p:extLst>
          </p:nvPr>
        </p:nvGraphicFramePr>
        <p:xfrm>
          <a:off x="4644008" y="2564904"/>
          <a:ext cx="3768080" cy="30243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847879125"/>
              </p:ext>
            </p:extLst>
          </p:nvPr>
        </p:nvGraphicFramePr>
        <p:xfrm>
          <a:off x="4355976" y="2423017"/>
          <a:ext cx="4651176" cy="381642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100884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1684" y="365632"/>
            <a:ext cx="8229600" cy="769590"/>
          </a:xfrm>
        </p:spPr>
        <p:txBody>
          <a:bodyPr>
            <a:normAutofit/>
          </a:bodyPr>
          <a:lstStyle/>
          <a:p>
            <a:r>
              <a:rPr lang="en-GB" altLang="en-US" dirty="0" smtClean="0"/>
              <a:t>Why manage research data?</a:t>
            </a:r>
          </a:p>
        </p:txBody>
      </p:sp>
      <p:sp>
        <p:nvSpPr>
          <p:cNvPr id="2" name="TextBox 1"/>
          <p:cNvSpPr txBox="1"/>
          <p:nvPr/>
        </p:nvSpPr>
        <p:spPr>
          <a:xfrm>
            <a:off x="251520" y="1534977"/>
            <a:ext cx="2808311" cy="3785652"/>
          </a:xfrm>
          <a:prstGeom prst="rect">
            <a:avLst/>
          </a:prstGeom>
          <a:noFill/>
          <a:ln>
            <a:solidFill>
              <a:schemeClr val="accent6"/>
            </a:solidFill>
          </a:ln>
        </p:spPr>
        <p:txBody>
          <a:bodyPr wrap="square" rtlCol="0">
            <a:spAutoFit/>
          </a:bodyPr>
          <a:lstStyle/>
          <a:p>
            <a:r>
              <a:rPr lang="en-GB" sz="1600" b="1" dirty="0" smtClean="0"/>
              <a:t>Direct benefits for you</a:t>
            </a:r>
          </a:p>
          <a:p>
            <a:endParaRPr lang="en-GB" sz="1600" dirty="0"/>
          </a:p>
          <a:p>
            <a:pPr marL="285750" indent="-285750">
              <a:buFont typeface="Arial" panose="020B0604020202020204" pitchFamily="34" charset="0"/>
              <a:buChar char="•"/>
            </a:pPr>
            <a:r>
              <a:rPr lang="en-GB" altLang="en-US" sz="1600" dirty="0" smtClean="0"/>
              <a:t>To make </a:t>
            </a:r>
            <a:r>
              <a:rPr lang="en-GB" altLang="en-US" sz="1600" dirty="0"/>
              <a:t>your research easier!</a:t>
            </a:r>
          </a:p>
          <a:p>
            <a:pPr marL="285750" indent="-285750">
              <a:buFont typeface="Arial" panose="020B0604020202020204" pitchFamily="34" charset="0"/>
              <a:buChar char="•"/>
            </a:pPr>
            <a:endParaRPr lang="en-GB" altLang="en-US" sz="1600" dirty="0" smtClean="0"/>
          </a:p>
          <a:p>
            <a:pPr marL="285750" indent="-285750">
              <a:buFont typeface="Arial" panose="020B0604020202020204" pitchFamily="34" charset="0"/>
              <a:buChar char="•"/>
            </a:pPr>
            <a:r>
              <a:rPr lang="en-GB" altLang="en-US" sz="1600" dirty="0" smtClean="0"/>
              <a:t>Stop </a:t>
            </a:r>
            <a:r>
              <a:rPr lang="en-GB" altLang="en-US" sz="1600" dirty="0"/>
              <a:t>yourself drowning in irrelevant </a:t>
            </a:r>
            <a:r>
              <a:rPr lang="en-GB" altLang="en-US" sz="1600" dirty="0" smtClean="0"/>
              <a:t>stuff</a:t>
            </a:r>
          </a:p>
          <a:p>
            <a:pPr marL="285750" indent="-285750">
              <a:buFont typeface="Arial" panose="020B0604020202020204" pitchFamily="34" charset="0"/>
              <a:buChar char="•"/>
            </a:pPr>
            <a:endParaRPr lang="en-GB" altLang="en-US" sz="1600" dirty="0" smtClean="0"/>
          </a:p>
          <a:p>
            <a:pPr marL="285750" indent="-285750">
              <a:buFont typeface="Arial" panose="020B0604020202020204" pitchFamily="34" charset="0"/>
              <a:buChar char="•"/>
            </a:pPr>
            <a:r>
              <a:rPr lang="en-GB" altLang="en-US" sz="1600" dirty="0" smtClean="0"/>
              <a:t>Have data organised so you know which versions are most up-to-date</a:t>
            </a:r>
          </a:p>
          <a:p>
            <a:pPr marL="285750" indent="-285750">
              <a:buFont typeface="Arial" panose="020B0604020202020204" pitchFamily="34" charset="0"/>
              <a:buChar char="•"/>
            </a:pPr>
            <a:endParaRPr lang="en-GB" altLang="en-US" sz="1600" dirty="0"/>
          </a:p>
          <a:p>
            <a:pPr marL="285750" indent="-285750">
              <a:buFont typeface="Arial" panose="020B0604020202020204" pitchFamily="34" charset="0"/>
              <a:buChar char="•"/>
            </a:pPr>
            <a:r>
              <a:rPr lang="en-GB" altLang="en-US" sz="1600" dirty="0" smtClean="0"/>
              <a:t>Make sure you can understand and reuse your </a:t>
            </a:r>
            <a:r>
              <a:rPr lang="en-GB" altLang="en-US" sz="1600" dirty="0"/>
              <a:t>data </a:t>
            </a:r>
            <a:r>
              <a:rPr lang="en-GB" altLang="en-US" sz="1600" dirty="0" smtClean="0"/>
              <a:t>again later</a:t>
            </a:r>
          </a:p>
        </p:txBody>
      </p:sp>
      <p:sp>
        <p:nvSpPr>
          <p:cNvPr id="5" name="TextBox 4"/>
          <p:cNvSpPr txBox="1"/>
          <p:nvPr/>
        </p:nvSpPr>
        <p:spPr>
          <a:xfrm>
            <a:off x="3203848" y="1534977"/>
            <a:ext cx="2736304" cy="3785652"/>
          </a:xfrm>
          <a:prstGeom prst="rect">
            <a:avLst/>
          </a:prstGeom>
          <a:noFill/>
          <a:ln>
            <a:solidFill>
              <a:schemeClr val="accent6"/>
            </a:solidFill>
          </a:ln>
        </p:spPr>
        <p:txBody>
          <a:bodyPr wrap="square" rtlCol="0">
            <a:spAutoFit/>
          </a:bodyPr>
          <a:lstStyle/>
          <a:p>
            <a:r>
              <a:rPr lang="en-GB" sz="1600" b="1" dirty="0" smtClean="0"/>
              <a:t>Research integrity</a:t>
            </a:r>
          </a:p>
          <a:p>
            <a:endParaRPr lang="en-GB" sz="1600" dirty="0"/>
          </a:p>
          <a:p>
            <a:pPr marL="285750" indent="-285750">
              <a:buFont typeface="Arial" panose="020B0604020202020204" pitchFamily="34" charset="0"/>
              <a:buChar char="•"/>
            </a:pPr>
            <a:r>
              <a:rPr lang="en-GB" altLang="en-US" sz="1600" dirty="0"/>
              <a:t>To avoid accusations of fraud or bad science</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Evidence findings and enable validation</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Codes of practice on good research conduct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Many research funders worldwide now require Data Management and Sharing Plans</a:t>
            </a:r>
            <a:endParaRPr lang="en-GB" sz="1600" dirty="0"/>
          </a:p>
        </p:txBody>
      </p:sp>
      <p:sp>
        <p:nvSpPr>
          <p:cNvPr id="6" name="TextBox 5"/>
          <p:cNvSpPr txBox="1"/>
          <p:nvPr/>
        </p:nvSpPr>
        <p:spPr>
          <a:xfrm>
            <a:off x="6084168" y="1534977"/>
            <a:ext cx="2736304" cy="3785652"/>
          </a:xfrm>
          <a:prstGeom prst="rect">
            <a:avLst/>
          </a:prstGeom>
          <a:noFill/>
          <a:ln>
            <a:solidFill>
              <a:schemeClr val="accent6"/>
            </a:solidFill>
          </a:ln>
        </p:spPr>
        <p:txBody>
          <a:bodyPr wrap="square" rtlCol="0">
            <a:spAutoFit/>
          </a:bodyPr>
          <a:lstStyle/>
          <a:p>
            <a:r>
              <a:rPr lang="en-GB" sz="1600" b="1" dirty="0" smtClean="0"/>
              <a:t>Potential to share</a:t>
            </a:r>
          </a:p>
          <a:p>
            <a:endParaRPr lang="en-GB" sz="1600" dirty="0"/>
          </a:p>
          <a:p>
            <a:pPr marL="285750" indent="-285750">
              <a:buFont typeface="Arial" panose="020B0604020202020204" pitchFamily="34" charset="0"/>
              <a:buChar char="•"/>
            </a:pPr>
            <a:r>
              <a:rPr lang="en-GB" sz="1600" dirty="0" smtClean="0"/>
              <a:t>So others can reuse and build on your data</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altLang="en-US" sz="1600" dirty="0"/>
              <a:t>To </a:t>
            </a:r>
            <a:r>
              <a:rPr lang="en-GB" altLang="en-US" sz="1600" dirty="0" smtClean="0"/>
              <a:t>gain credit –higher citation rates when data are shared</a:t>
            </a:r>
          </a:p>
          <a:p>
            <a:pPr marL="285750" indent="-285750">
              <a:buFont typeface="Arial" panose="020B0604020202020204" pitchFamily="34" charset="0"/>
              <a:buChar char="•"/>
            </a:pPr>
            <a:endParaRPr lang="en-GB" altLang="en-US" sz="1600" dirty="0"/>
          </a:p>
          <a:p>
            <a:pPr marL="285750" indent="-285750">
              <a:buFont typeface="Arial" panose="020B0604020202020204" pitchFamily="34" charset="0"/>
              <a:buChar char="•"/>
            </a:pPr>
            <a:r>
              <a:rPr lang="en-GB" altLang="en-US" sz="1600" dirty="0" smtClean="0"/>
              <a:t>For greater impact and new collaborations</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Promote innovation and allow </a:t>
            </a:r>
            <a:r>
              <a:rPr lang="en-GB" sz="1600" dirty="0"/>
              <a:t>research in your field </a:t>
            </a:r>
            <a:r>
              <a:rPr lang="en-GB" sz="1600" dirty="0" smtClean="0"/>
              <a:t>to </a:t>
            </a:r>
            <a:r>
              <a:rPr lang="en-GB" sz="1600" dirty="0"/>
              <a:t>advance </a:t>
            </a:r>
            <a:r>
              <a:rPr lang="en-GB" sz="1600" dirty="0" smtClean="0"/>
              <a:t>faster</a:t>
            </a:r>
            <a:endParaRPr lang="en-GB" sz="1600" dirty="0"/>
          </a:p>
        </p:txBody>
      </p:sp>
    </p:spTree>
    <p:extLst>
      <p:ext uri="{BB962C8B-B14F-4D97-AF65-F5344CB8AC3E}">
        <p14:creationId xmlns:p14="http://schemas.microsoft.com/office/powerpoint/2010/main" val="3295575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txBox="1">
            <a:spLocks noGrp="1"/>
          </p:cNvSpPr>
          <p:nvPr>
            <p:ph type="title"/>
          </p:nvPr>
        </p:nvSpPr>
        <p:spPr>
          <a:xfrm>
            <a:off x="295359" y="340158"/>
            <a:ext cx="8581941" cy="990600"/>
          </a:xfrm>
        </p:spPr>
        <p:txBody>
          <a:bodyPr>
            <a:normAutofit fontScale="90000"/>
          </a:bodyPr>
          <a:lstStyle/>
          <a:p>
            <a:r>
              <a:rPr lang="en-GB" altLang="zh-CN" sz="4000" b="1" dirty="0">
                <a:latin typeface="Calibri" pitchFamily="34" charset="0"/>
                <a:sym typeface="Arial" charset="0"/>
              </a:rPr>
              <a:t>F</a:t>
            </a:r>
            <a:r>
              <a:rPr lang="zh-CN" altLang="en-US" sz="4000" b="1" dirty="0">
                <a:latin typeface="Calibri" pitchFamily="34" charset="0"/>
                <a:sym typeface="Arial" charset="0"/>
              </a:rPr>
              <a:t>unders</a:t>
            </a:r>
            <a:r>
              <a:rPr lang="zh-CN" altLang="zh-CN" sz="4000" b="1" dirty="0">
                <a:latin typeface="Calibri" pitchFamily="34" charset="0"/>
                <a:sym typeface="Arial" charset="0"/>
              </a:rPr>
              <a:t> h</a:t>
            </a:r>
            <a:r>
              <a:rPr lang="zh-CN" altLang="en-US" sz="4000" b="1" dirty="0">
                <a:latin typeface="Calibri" pitchFamily="34" charset="0"/>
                <a:sym typeface="Arial" charset="0"/>
              </a:rPr>
              <a:t>ave expectations about data sharing…</a:t>
            </a:r>
            <a:endParaRPr lang="en-GB" altLang="en-US" sz="4000" dirty="0" smtClean="0">
              <a:latin typeface="+mn-lt"/>
            </a:endParaRPr>
          </a:p>
        </p:txBody>
      </p:sp>
      <p:sp>
        <p:nvSpPr>
          <p:cNvPr id="14339" name="Content Placeholder 4"/>
          <p:cNvSpPr txBox="1">
            <a:spLocks noGrp="1"/>
          </p:cNvSpPr>
          <p:nvPr>
            <p:ph idx="1"/>
          </p:nvPr>
        </p:nvSpPr>
        <p:spPr>
          <a:xfrm>
            <a:off x="4256088" y="1697177"/>
            <a:ext cx="4549775" cy="4024312"/>
          </a:xfrm>
        </p:spPr>
        <p:txBody>
          <a:bodyPr anchorCtr="1"/>
          <a:lstStyle/>
          <a:p>
            <a:pPr marL="0" indent="0" algn="ctr" eaLnBrk="1">
              <a:spcBef>
                <a:spcPts val="500"/>
              </a:spcBef>
              <a:buFont typeface="Wingdings 2" pitchFamily="18" charset="2"/>
              <a:buNone/>
            </a:pPr>
            <a:r>
              <a:rPr lang="en-GB" altLang="en-US" sz="2000" dirty="0" smtClean="0">
                <a:solidFill>
                  <a:schemeClr val="tx1"/>
                </a:solidFill>
              </a:rPr>
              <a:t>“The European Commission’s vision is that information already paid for by the public purse should not be paid for again each time it is accessed or used, and that it should benefit European companies and citizens to the full.”</a:t>
            </a:r>
          </a:p>
        </p:txBody>
      </p:sp>
      <p:pic>
        <p:nvPicPr>
          <p:cNvPr id="14340" name="Picture 10" descr="Captur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963" y="1484313"/>
            <a:ext cx="3249612" cy="4581525"/>
          </a:xfrm>
          <a:prstGeom prst="rect">
            <a:avLst/>
          </a:prstGeom>
          <a:noFill/>
          <a:ln w="9528">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14341" name="Rectangle 11"/>
          <p:cNvSpPr>
            <a:spLocks noChangeArrowheads="1"/>
          </p:cNvSpPr>
          <p:nvPr/>
        </p:nvSpPr>
        <p:spPr bwMode="auto">
          <a:xfrm>
            <a:off x="4256088" y="4372677"/>
            <a:ext cx="46212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GB" altLang="en-US" sz="1100" dirty="0">
                <a:solidFill>
                  <a:srgbClr val="000000"/>
                </a:solidFill>
                <a:latin typeface="+mn-lt"/>
                <a:hlinkClick r:id="rId4"/>
              </a:rPr>
              <a:t>http://ec.europa.eu/research/participants/data/ ref/h2020/grants_manual/hi/oa_pilot/h2020-hi-oa-pilot-guide_en.pdf</a:t>
            </a:r>
            <a:r>
              <a:rPr lang="en-GB" altLang="en-US" sz="1100" dirty="0">
                <a:solidFill>
                  <a:srgbClr val="000000"/>
                </a:solidFill>
                <a:latin typeface="+mn-lt"/>
              </a:rPr>
              <a:t> </a:t>
            </a:r>
          </a:p>
        </p:txBody>
      </p:sp>
      <p:sp>
        <p:nvSpPr>
          <p:cNvPr id="2" name="TextBox 1"/>
          <p:cNvSpPr txBox="1"/>
          <p:nvPr/>
        </p:nvSpPr>
        <p:spPr>
          <a:xfrm>
            <a:off x="4005736" y="5253181"/>
            <a:ext cx="5121916" cy="646331"/>
          </a:xfrm>
          <a:prstGeom prst="rect">
            <a:avLst/>
          </a:prstGeom>
          <a:noFill/>
        </p:spPr>
        <p:txBody>
          <a:bodyPr wrap="none" rtlCol="0">
            <a:spAutoFit/>
          </a:bodyPr>
          <a:lstStyle/>
          <a:p>
            <a:pPr algn="ctr"/>
            <a:r>
              <a:rPr lang="en-GB" b="1" dirty="0" smtClean="0">
                <a:solidFill>
                  <a:srgbClr val="ED7C00"/>
                </a:solidFill>
              </a:rPr>
              <a:t>Data management plans requested for those </a:t>
            </a:r>
          </a:p>
          <a:p>
            <a:pPr algn="ctr"/>
            <a:r>
              <a:rPr lang="en-GB" b="1" dirty="0">
                <a:solidFill>
                  <a:srgbClr val="ED7C00"/>
                </a:solidFill>
              </a:rPr>
              <a:t>p</a:t>
            </a:r>
            <a:r>
              <a:rPr lang="en-GB" b="1" dirty="0" smtClean="0">
                <a:solidFill>
                  <a:srgbClr val="ED7C00"/>
                </a:solidFill>
              </a:rPr>
              <a:t>articipating in Open Data pilot. </a:t>
            </a:r>
            <a:endParaRPr lang="en-GB" b="1" dirty="0">
              <a:solidFill>
                <a:srgbClr val="ED7C00"/>
              </a:solidFill>
            </a:endParaRPr>
          </a:p>
        </p:txBody>
      </p:sp>
    </p:spTree>
    <p:extLst>
      <p:ext uri="{BB962C8B-B14F-4D97-AF65-F5344CB8AC3E}">
        <p14:creationId xmlns:p14="http://schemas.microsoft.com/office/powerpoint/2010/main" val="3955154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Picture 2097163"/>
          <p:cNvPicPr>
            <a:picLocks/>
          </p:cNvPicPr>
          <p:nvPr/>
        </p:nvPicPr>
        <p:blipFill>
          <a:blip r:embed="rId3"/>
          <a:srcRect/>
          <a:stretch>
            <a:fillRect/>
          </a:stretch>
        </p:blipFill>
        <p:spPr>
          <a:xfrm>
            <a:off x="539750" y="1143000"/>
            <a:ext cx="3595687" cy="5114925"/>
          </a:xfrm>
          <a:prstGeom prst="rect">
            <a:avLst/>
          </a:prstGeom>
          <a:noFill/>
          <a:ln w="9525" cap="flat" cmpd="sng">
            <a:solidFill>
              <a:srgbClr val="000000">
                <a:alpha val="100000"/>
              </a:srgbClr>
            </a:solidFill>
            <a:prstDash val="solid"/>
            <a:miter/>
          </a:ln>
        </p:spPr>
      </p:pic>
      <p:sp>
        <p:nvSpPr>
          <p:cNvPr id="1048632" name="Rectangle 1048631"/>
          <p:cNvSpPr/>
          <p:nvPr/>
        </p:nvSpPr>
        <p:spPr>
          <a:xfrm>
            <a:off x="4572000" y="1557337"/>
            <a:ext cx="4103687" cy="3570208"/>
          </a:xfrm>
          <a:prstGeom prst="rect">
            <a:avLst/>
          </a:prstGeom>
          <a:noFill/>
          <a:ln>
            <a:noFill/>
          </a:ln>
        </p:spPr>
        <p:txBody>
          <a:bodyPr wrap="squar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eaLnBrk="1" fontAlgn="base" latinLnBrk="1" hangingPunct="1">
              <a:lnSpc>
                <a:spcPct val="100000"/>
              </a:lnSpc>
              <a:spcBef>
                <a:spcPct val="0"/>
              </a:spcBef>
              <a:spcAft>
                <a:spcPct val="0"/>
              </a:spcAft>
              <a:buSzPct val="100000"/>
              <a:buFontTx/>
              <a:buNone/>
            </a:pPr>
            <a:r>
              <a:rPr lang="en-US" altLang="en-US" sz="4000" i="1" baseline="0" dirty="0">
                <a:solidFill>
                  <a:srgbClr val="000000"/>
                </a:solidFill>
                <a:latin typeface="Calibri" pitchFamily="34" charset="0"/>
                <a:ea typeface="Arial" charset="0"/>
                <a:sym typeface="Arial" charset="0"/>
              </a:rPr>
              <a:t>“Data sets are </a:t>
            </a:r>
            <a:endParaRPr lang="en-US" altLang="en-US" sz="4000" i="1" baseline="0" dirty="0" smtClean="0">
              <a:solidFill>
                <a:srgbClr val="000000"/>
              </a:solidFill>
              <a:latin typeface="Calibri" pitchFamily="34" charset="0"/>
              <a:ea typeface="Arial" charset="0"/>
              <a:sym typeface="Arial" charset="0"/>
            </a:endParaRPr>
          </a:p>
          <a:p>
            <a:pPr marL="0" lvl="0" indent="0" algn="ctr" eaLnBrk="1" fontAlgn="base" latinLnBrk="1" hangingPunct="1">
              <a:lnSpc>
                <a:spcPct val="100000"/>
              </a:lnSpc>
              <a:spcBef>
                <a:spcPct val="0"/>
              </a:spcBef>
              <a:spcAft>
                <a:spcPct val="0"/>
              </a:spcAft>
              <a:buSzPct val="100000"/>
              <a:buFontTx/>
              <a:buNone/>
            </a:pPr>
            <a:r>
              <a:rPr lang="en-US" altLang="en-US" sz="4000" i="1" baseline="0" dirty="0" smtClean="0">
                <a:solidFill>
                  <a:srgbClr val="000000"/>
                </a:solidFill>
                <a:latin typeface="Calibri" pitchFamily="34" charset="0"/>
                <a:ea typeface="Arial" charset="0"/>
                <a:sym typeface="Arial" charset="0"/>
              </a:rPr>
              <a:t>becoming </a:t>
            </a:r>
            <a:r>
              <a:rPr lang="en-US" altLang="en-US" sz="4000" i="1" baseline="0" dirty="0">
                <a:solidFill>
                  <a:srgbClr val="000000"/>
                </a:solidFill>
                <a:latin typeface="Calibri" pitchFamily="34" charset="0"/>
                <a:ea typeface="Arial" charset="0"/>
                <a:sym typeface="Arial" charset="0"/>
              </a:rPr>
              <a:t>the new instruments of </a:t>
            </a:r>
            <a:endParaRPr lang="en-US" altLang="en-US" sz="4000" i="1" baseline="0" dirty="0" smtClean="0">
              <a:solidFill>
                <a:srgbClr val="000000"/>
              </a:solidFill>
              <a:latin typeface="Calibri" pitchFamily="34" charset="0"/>
              <a:ea typeface="Arial" charset="0"/>
              <a:sym typeface="Arial" charset="0"/>
            </a:endParaRPr>
          </a:p>
          <a:p>
            <a:pPr marL="0" lvl="0" indent="0" algn="ctr" eaLnBrk="1" fontAlgn="base" latinLnBrk="1" hangingPunct="1">
              <a:lnSpc>
                <a:spcPct val="100000"/>
              </a:lnSpc>
              <a:spcBef>
                <a:spcPct val="0"/>
              </a:spcBef>
              <a:spcAft>
                <a:spcPct val="0"/>
              </a:spcAft>
              <a:buSzPct val="100000"/>
              <a:buFontTx/>
              <a:buNone/>
            </a:pPr>
            <a:r>
              <a:rPr lang="en-US" altLang="en-US" sz="4000" i="1" baseline="0" dirty="0" smtClean="0">
                <a:solidFill>
                  <a:srgbClr val="000000"/>
                </a:solidFill>
                <a:latin typeface="Calibri" pitchFamily="34" charset="0"/>
                <a:ea typeface="Arial" charset="0"/>
                <a:sym typeface="Arial" charset="0"/>
              </a:rPr>
              <a:t>science</a:t>
            </a:r>
            <a:r>
              <a:rPr lang="en-US" altLang="en-US" sz="4000" i="1" baseline="0" dirty="0">
                <a:solidFill>
                  <a:srgbClr val="000000"/>
                </a:solidFill>
                <a:latin typeface="Calibri" pitchFamily="34" charset="0"/>
                <a:ea typeface="Arial" charset="0"/>
                <a:sym typeface="Arial" charset="0"/>
              </a:rPr>
              <a:t>”</a:t>
            </a:r>
          </a:p>
          <a:p>
            <a:pPr marL="0" lvl="0" indent="0" algn="l" eaLnBrk="1" fontAlgn="base" latinLnBrk="1" hangingPunct="1">
              <a:lnSpc>
                <a:spcPct val="100000"/>
              </a:lnSpc>
              <a:spcBef>
                <a:spcPct val="0"/>
              </a:spcBef>
              <a:spcAft>
                <a:spcPct val="0"/>
              </a:spcAft>
              <a:buSzPct val="100000"/>
              <a:buFontTx/>
              <a:buNone/>
            </a:pPr>
            <a:endParaRPr lang="en-US" altLang="en-US" sz="4800" i="1" baseline="0" dirty="0">
              <a:solidFill>
                <a:srgbClr val="000000"/>
              </a:solidFill>
              <a:latin typeface="Calibri" pitchFamily="34" charset="0"/>
              <a:ea typeface="Arial" charset="0"/>
              <a:sym typeface="Arial" charset="0"/>
            </a:endParaRPr>
          </a:p>
          <a:p>
            <a:pPr marL="0" lvl="0" indent="0" algn="l" eaLnBrk="1" fontAlgn="base" latinLnBrk="1" hangingPunct="1">
              <a:lnSpc>
                <a:spcPct val="100000"/>
              </a:lnSpc>
              <a:spcBef>
                <a:spcPct val="0"/>
              </a:spcBef>
              <a:spcAft>
                <a:spcPct val="0"/>
              </a:spcAft>
              <a:buSzPct val="100000"/>
              <a:buFontTx/>
              <a:buNone/>
            </a:pPr>
            <a:r>
              <a:rPr lang="en-US" altLang="en-US" baseline="0" dirty="0">
                <a:solidFill>
                  <a:srgbClr val="000000"/>
                </a:solidFill>
                <a:latin typeface="Calibri" pitchFamily="34" charset="0"/>
                <a:ea typeface="Arial" charset="0"/>
                <a:sym typeface="Arial" charset="0"/>
              </a:rPr>
              <a:t>Dan Atkins, University of Michigan</a:t>
            </a:r>
          </a:p>
        </p:txBody>
      </p:sp>
      <p:sp>
        <p:nvSpPr>
          <p:cNvPr id="1048633" name="Rectangle 1048632"/>
          <p:cNvSpPr/>
          <p:nvPr/>
        </p:nvSpPr>
        <p:spPr>
          <a:xfrm>
            <a:off x="0" y="115887"/>
            <a:ext cx="9144000" cy="1143000"/>
          </a:xfrm>
          <a:prstGeom prst="rect">
            <a:avLst/>
          </a:prstGeom>
          <a:noFill/>
          <a:ln>
            <a:noFill/>
          </a:ln>
        </p:spPr>
        <p:txBody>
          <a:bodyPr lIns="91440" tIns="45720" rIns="91440" bIns="45720"/>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eaLnBrk="1" fontAlgn="base" latinLnBrk="1" hangingPunct="1">
              <a:lnSpc>
                <a:spcPct val="100000"/>
              </a:lnSpc>
              <a:spcBef>
                <a:spcPct val="0"/>
              </a:spcBef>
              <a:spcAft>
                <a:spcPct val="0"/>
              </a:spcAft>
              <a:buSzPct val="100000"/>
              <a:buFontTx/>
              <a:buNone/>
            </a:pPr>
            <a:r>
              <a:rPr lang="en-US" altLang="en-US" sz="3200" b="1" baseline="0" dirty="0">
                <a:solidFill>
                  <a:srgbClr val="000000"/>
                </a:solidFill>
                <a:latin typeface="Calibri" pitchFamily="34" charset="0"/>
                <a:ea typeface="Arial" charset="0"/>
                <a:sym typeface="Arial" charset="0"/>
              </a:rPr>
              <a:t>…but RDM is part of good research practice!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1048637" name="Rectangle 1048636"/>
          <p:cNvSpPr/>
          <p:nvPr/>
        </p:nvSpPr>
        <p:spPr>
          <a:xfrm>
            <a:off x="467544" y="1628775"/>
            <a:ext cx="8208911" cy="1569660"/>
          </a:xfrm>
          <a:prstGeom prst="rect">
            <a:avLst/>
          </a:prstGeom>
          <a:noFill/>
          <a:ln>
            <a:noFill/>
          </a:ln>
        </p:spPr>
        <p:txBody>
          <a:bodyPr wrap="squar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SzPct val="100000"/>
              <a:buFontTx/>
              <a:buNone/>
            </a:pPr>
            <a:r>
              <a:rPr lang="en-US" altLang="en-US" sz="4800" baseline="0" dirty="0" smtClean="0">
                <a:solidFill>
                  <a:srgbClr val="FFFFFF"/>
                </a:solidFill>
                <a:latin typeface="Arial" charset="0"/>
                <a:ea typeface="Arial" charset="0"/>
                <a:sym typeface="Arial" charset="0"/>
              </a:rPr>
              <a:t>Data </a:t>
            </a:r>
            <a:r>
              <a:rPr lang="en-US" altLang="en-US" sz="4800" baseline="0" dirty="0">
                <a:solidFill>
                  <a:srgbClr val="FFFFFF"/>
                </a:solidFill>
                <a:latin typeface="Arial" charset="0"/>
                <a:ea typeface="Arial" charset="0"/>
                <a:sym typeface="Arial" charset="0"/>
              </a:rPr>
              <a:t>management </a:t>
            </a:r>
            <a:endParaRPr lang="en-US" altLang="en-US" sz="4800" baseline="0" dirty="0" smtClean="0">
              <a:solidFill>
                <a:srgbClr val="FFFFFF"/>
              </a:solidFill>
              <a:latin typeface="Arial" charset="0"/>
              <a:ea typeface="Arial" charset="0"/>
              <a:sym typeface="Arial" charset="0"/>
            </a:endParaRPr>
          </a:p>
          <a:p>
            <a:pPr marL="0" lvl="0" indent="0" algn="ctr" fontAlgn="base" latinLnBrk="1">
              <a:lnSpc>
                <a:spcPct val="100000"/>
              </a:lnSpc>
              <a:spcBef>
                <a:spcPct val="0"/>
              </a:spcBef>
              <a:spcAft>
                <a:spcPct val="0"/>
              </a:spcAft>
              <a:buSzPct val="100000"/>
              <a:buFontTx/>
              <a:buNone/>
            </a:pPr>
            <a:r>
              <a:rPr lang="en-US" altLang="en-US" sz="4800" baseline="0" dirty="0" smtClean="0">
                <a:solidFill>
                  <a:srgbClr val="FFFFFF"/>
                </a:solidFill>
                <a:latin typeface="Arial" charset="0"/>
                <a:ea typeface="Arial" charset="0"/>
                <a:sym typeface="Arial" charset="0"/>
              </a:rPr>
              <a:t>plans </a:t>
            </a:r>
            <a:r>
              <a:rPr lang="en-US" altLang="en-US" sz="4800" baseline="0" dirty="0">
                <a:solidFill>
                  <a:srgbClr val="FFFFFF"/>
                </a:solidFill>
                <a:latin typeface="Arial" charset="0"/>
                <a:ea typeface="Arial" charset="0"/>
                <a:sym typeface="Arial" charset="0"/>
              </a:rPr>
              <a:t>(DMPs</a:t>
            </a:r>
            <a:r>
              <a:rPr lang="en-US" altLang="en-US" sz="4800" baseline="0" dirty="0" smtClean="0">
                <a:solidFill>
                  <a:srgbClr val="FFFFFF"/>
                </a:solidFill>
                <a:latin typeface="Arial" charset="0"/>
                <a:ea typeface="Arial" charset="0"/>
                <a:sym typeface="Arial" charset="0"/>
              </a:rPr>
              <a:t>)</a:t>
            </a:r>
            <a:endParaRPr lang="en-US" altLang="en-US" sz="4800" baseline="0" dirty="0">
              <a:solidFill>
                <a:srgbClr val="FFFFFF"/>
              </a:solidFill>
              <a:latin typeface="Arial" charset="0"/>
              <a:ea typeface="Arial" charset="0"/>
              <a:sym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048637"/>
          <p:cNvSpPr>
            <a:spLocks noGrp="1"/>
          </p:cNvSpPr>
          <p:nvPr>
            <p:ph type="title" idx="4294967295"/>
          </p:nvPr>
        </p:nvSpPr>
        <p:spPr>
          <a:xfrm>
            <a:off x="-20637" y="-160337"/>
            <a:ext cx="9147175" cy="1152525"/>
          </a:xfrm>
          <a:prstGeom prst="rect">
            <a:avLst/>
          </a:prstGeom>
          <a:noFill/>
          <a:ln>
            <a:noFill/>
          </a:ln>
        </p:spPr>
        <p:txBody>
          <a:bodyPr lIns="91440" tIns="45720" rIns="91440" bIns="45720" anchor="ctr"/>
          <a:lstStyle>
            <a:lvl1pPr marL="0" indent="0" algn="ctr" eaLnBrk="1" fontAlgn="base" hangingPunct="1">
              <a:spcBef>
                <a:spcPct val="0"/>
              </a:spcBef>
              <a:spcAft>
                <a:spcPct val="0"/>
              </a:spcAft>
              <a:buFontTx/>
              <a:buNone/>
              <a:defRPr sz="4400" b="0">
                <a:solidFill>
                  <a:srgbClr val="000000"/>
                </a:solidFill>
                <a:latin typeface="Calibri Light" charset="0"/>
                <a:ea typeface="宋体" charset="0"/>
              </a:defRPr>
            </a:lvl1pPr>
            <a:lvl2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2pPr>
            <a:lvl3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3pPr>
            <a:lvl4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4pPr>
            <a:lvl5pPr marL="0" indent="0" algn="ctr" eaLnBrk="1" fontAlgn="base" hangingPunct="1">
              <a:spcBef>
                <a:spcPct val="0"/>
              </a:spcBef>
              <a:spcAft>
                <a:spcPct val="0"/>
              </a:spcAft>
              <a:buFontTx/>
              <a:buNone/>
              <a:defRPr sz="4400" b="0">
                <a:solidFill>
                  <a:srgbClr val="000000"/>
                </a:solidFill>
                <a:latin typeface="Calibri" pitchFamily="34" charset="0"/>
                <a:ea typeface="宋体" charset="0"/>
              </a:defRPr>
            </a:lvl5pPr>
          </a:lstStyle>
          <a:p>
            <a:pPr marL="0" lvl="0" indent="0" algn="ctr" eaLnBrk="1" fontAlgn="base" latinLnBrk="1" hangingPunct="1">
              <a:lnSpc>
                <a:spcPct val="100000"/>
              </a:lnSpc>
              <a:spcBef>
                <a:spcPct val="0"/>
              </a:spcBef>
              <a:spcAft>
                <a:spcPct val="0"/>
              </a:spcAft>
              <a:buFontTx/>
              <a:buNone/>
            </a:pPr>
            <a:r>
              <a:rPr lang="zh-CN" altLang="en-US" sz="3600" b="1" baseline="0" dirty="0">
                <a:solidFill>
                  <a:srgbClr val="000000"/>
                </a:solidFill>
                <a:latin typeface="Calibri" pitchFamily="34" charset="0"/>
                <a:ea typeface="宋体" charset="0"/>
                <a:sym typeface="Arial" charset="0"/>
              </a:rPr>
              <a:t>What should be addressed in a DMP?</a:t>
            </a:r>
          </a:p>
        </p:txBody>
      </p:sp>
      <p:sp>
        <p:nvSpPr>
          <p:cNvPr id="1048639" name="Rectangle 1048638"/>
          <p:cNvSpPr/>
          <p:nvPr/>
        </p:nvSpPr>
        <p:spPr>
          <a:xfrm>
            <a:off x="-180975" y="558800"/>
            <a:ext cx="9144000" cy="4176712"/>
          </a:xfrm>
          <a:prstGeom prst="rect">
            <a:avLst/>
          </a:prstGeom>
          <a:noFill/>
          <a:ln>
            <a:noFill/>
          </a:ln>
        </p:spPr>
        <p:txBody>
          <a:bodyPr lIns="91440" tIns="45720" rIns="91440" bIns="45720"/>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914400" lvl="1" indent="-548640" algn="l" fontAlgn="base" latinLnBrk="1">
              <a:lnSpc>
                <a:spcPct val="85000"/>
              </a:lnSpc>
              <a:spcBef>
                <a:spcPts val="600"/>
              </a:spcBef>
              <a:spcAft>
                <a:spcPts val="600"/>
              </a:spcAft>
              <a:buClr>
                <a:srgbClr val="FF6600"/>
              </a:buClr>
              <a:buSzPct val="100000"/>
              <a:buFontTx/>
              <a:buNone/>
            </a:pPr>
            <a:endParaRPr lang="en-US" altLang="en-US" sz="600" baseline="0" dirty="0">
              <a:solidFill>
                <a:srgbClr val="000000"/>
              </a:solidFill>
              <a:latin typeface="Arial" charset="0"/>
              <a:ea typeface="Arial" charset="0"/>
              <a:sym typeface="Arial" charset="0"/>
            </a:endParaRPr>
          </a:p>
          <a:p>
            <a:pPr marL="914400" lvl="1" indent="-548640" algn="l" fontAlgn="base">
              <a:lnSpc>
                <a:spcPct val="200000"/>
              </a:lnSpc>
              <a:spcBef>
                <a:spcPct val="0"/>
              </a:spcBef>
              <a:spcAft>
                <a:spcPct val="0"/>
              </a:spcAft>
              <a:buClr>
                <a:srgbClr val="4F81BD"/>
              </a:buClr>
              <a:buSzPct val="100000"/>
              <a:buFont typeface="Wingdings" pitchFamily="2" charset="2"/>
              <a:buChar char="§"/>
            </a:pPr>
            <a:r>
              <a:rPr lang="en-US" altLang="en-US" sz="2400" baseline="0" dirty="0">
                <a:solidFill>
                  <a:srgbClr val="000000"/>
                </a:solidFill>
                <a:latin typeface="Arial" charset="0"/>
                <a:ea typeface="Arial" charset="0"/>
                <a:sym typeface="Arial" charset="0"/>
              </a:rPr>
              <a:t>What data will be created (format, types, volume...)</a:t>
            </a:r>
          </a:p>
          <a:p>
            <a:pPr marL="914400" lvl="1" indent="-548640" algn="l" fontAlgn="base">
              <a:lnSpc>
                <a:spcPct val="200000"/>
              </a:lnSpc>
              <a:spcBef>
                <a:spcPct val="0"/>
              </a:spcBef>
              <a:spcAft>
                <a:spcPct val="0"/>
              </a:spcAft>
              <a:buClr>
                <a:srgbClr val="4F81BD"/>
              </a:buClr>
              <a:buSzPct val="100000"/>
              <a:buFont typeface="Wingdings" pitchFamily="2" charset="2"/>
              <a:buChar char="§"/>
            </a:pPr>
            <a:r>
              <a:rPr lang="en-US" altLang="en-US" sz="2400" baseline="0" dirty="0">
                <a:solidFill>
                  <a:srgbClr val="000000"/>
                </a:solidFill>
                <a:latin typeface="Arial" charset="0"/>
                <a:ea typeface="Arial" charset="0"/>
                <a:sym typeface="Arial" charset="0"/>
              </a:rPr>
              <a:t>Standards and methodologies to be used (incl. metadata)</a:t>
            </a:r>
          </a:p>
          <a:p>
            <a:pPr marL="914400" lvl="1" indent="-548640" algn="l" fontAlgn="base">
              <a:lnSpc>
                <a:spcPct val="200000"/>
              </a:lnSpc>
              <a:spcBef>
                <a:spcPct val="0"/>
              </a:spcBef>
              <a:spcAft>
                <a:spcPct val="0"/>
              </a:spcAft>
              <a:buClr>
                <a:srgbClr val="4F81BD"/>
              </a:buClr>
              <a:buSzPct val="100000"/>
              <a:buFont typeface="Wingdings" pitchFamily="2" charset="2"/>
              <a:buChar char="§"/>
            </a:pPr>
            <a:r>
              <a:rPr lang="en-US" altLang="en-US" sz="2400" baseline="0" dirty="0">
                <a:solidFill>
                  <a:srgbClr val="000000"/>
                </a:solidFill>
                <a:latin typeface="Arial" charset="0"/>
                <a:ea typeface="Arial" charset="0"/>
                <a:sym typeface="Arial" charset="0"/>
              </a:rPr>
              <a:t>How ethics and Intellectual Property will be addressed</a:t>
            </a:r>
          </a:p>
          <a:p>
            <a:pPr marL="914400" lvl="1" indent="-548640" algn="l" fontAlgn="base">
              <a:lnSpc>
                <a:spcPct val="200000"/>
              </a:lnSpc>
              <a:spcBef>
                <a:spcPct val="0"/>
              </a:spcBef>
              <a:spcAft>
                <a:spcPct val="0"/>
              </a:spcAft>
              <a:buClr>
                <a:srgbClr val="4F81BD"/>
              </a:buClr>
              <a:buSzPct val="100000"/>
              <a:buFont typeface="Wingdings" pitchFamily="2" charset="2"/>
              <a:buChar char="§"/>
            </a:pPr>
            <a:r>
              <a:rPr lang="en-US" altLang="en-US" sz="2400" baseline="0" dirty="0">
                <a:solidFill>
                  <a:srgbClr val="000000"/>
                </a:solidFill>
                <a:latin typeface="Arial" charset="0"/>
                <a:ea typeface="Arial" charset="0"/>
                <a:sym typeface="Arial" charset="0"/>
              </a:rPr>
              <a:t>Plans for data sharing and access </a:t>
            </a:r>
          </a:p>
          <a:p>
            <a:pPr marL="914400" lvl="1" indent="-548640" algn="l" fontAlgn="base">
              <a:lnSpc>
                <a:spcPct val="200000"/>
              </a:lnSpc>
              <a:spcBef>
                <a:spcPct val="0"/>
              </a:spcBef>
              <a:spcAft>
                <a:spcPct val="0"/>
              </a:spcAft>
              <a:buClr>
                <a:srgbClr val="4F81BD"/>
              </a:buClr>
              <a:buSzPct val="100000"/>
              <a:buFont typeface="Wingdings" pitchFamily="2" charset="2"/>
              <a:buChar char="§"/>
            </a:pPr>
            <a:r>
              <a:rPr lang="en-US" altLang="en-US" sz="2400" baseline="0" dirty="0">
                <a:solidFill>
                  <a:srgbClr val="000000"/>
                </a:solidFill>
                <a:latin typeface="Arial" charset="0"/>
                <a:ea typeface="Arial" charset="0"/>
                <a:sym typeface="Arial" charset="0"/>
              </a:rPr>
              <a:t>Strategy for long-term preservation</a:t>
            </a:r>
          </a:p>
        </p:txBody>
      </p:sp>
      <p:sp>
        <p:nvSpPr>
          <p:cNvPr id="1048640" name="Freeform 1048639"/>
          <p:cNvSpPr/>
          <p:nvPr/>
        </p:nvSpPr>
        <p:spPr>
          <a:xfrm>
            <a:off x="6421437" y="4083050"/>
            <a:ext cx="2211387" cy="2212975"/>
          </a:xfrm>
          <a:custGeom>
            <a:avLst/>
            <a:gdLst/>
            <a:ahLst/>
            <a:cxnLst/>
            <a:rect l="0" t="0" r="0" b="0"/>
            <a:pathLst>
              <a:path w="2211387" h="2212975">
                <a:moveTo>
                  <a:pt x="1342791" y="90133"/>
                </a:moveTo>
                <a:cubicBezTo>
                  <a:pt x="1832720" y="204599"/>
                  <a:pt x="2171152" y="652786"/>
                  <a:pt x="2147423" y="1155712"/>
                </a:cubicBezTo>
                <a:cubicBezTo>
                  <a:pt x="2123692" y="1658693"/>
                  <a:pt x="1744490" y="2073000"/>
                  <a:pt x="1245900" y="2140696"/>
                </a:cubicBezTo>
                <a:cubicBezTo>
                  <a:pt x="747157" y="2208413"/>
                  <a:pt x="271245" y="1909992"/>
                  <a:pt x="114599" y="1431313"/>
                </a:cubicBezTo>
                <a:cubicBezTo>
                  <a:pt x="-41940" y="952960"/>
                  <a:pt x="164984" y="430944"/>
                  <a:pt x="606623" y="190067"/>
                </a:cubicBezTo>
                <a:lnTo>
                  <a:pt x="581518" y="132753"/>
                </a:lnTo>
                <a:lnTo>
                  <a:pt x="710408" y="204018"/>
                </a:lnTo>
                <a:lnTo>
                  <a:pt x="678705" y="354637"/>
                </a:lnTo>
                <a:lnTo>
                  <a:pt x="653612" y="297350"/>
                </a:lnTo>
                <a:cubicBezTo>
                  <a:pt x="264561" y="515093"/>
                  <a:pt x="85642" y="979300"/>
                  <a:pt x="227796" y="1402136"/>
                </a:cubicBezTo>
                <a:cubicBezTo>
                  <a:pt x="370061" y="1825304"/>
                  <a:pt x="793490" y="2086866"/>
                  <a:pt x="1235206" y="2024437"/>
                </a:cubicBezTo>
                <a:cubicBezTo>
                  <a:pt x="1676764" y="1962031"/>
                  <a:pt x="2011214" y="1593581"/>
                  <a:pt x="2031039" y="1147702"/>
                </a:cubicBezTo>
                <a:cubicBezTo>
                  <a:pt x="2050862" y="701874"/>
                  <a:pt x="1750503" y="305179"/>
                  <a:pt x="1316295" y="203712"/>
                </a:cubicBezTo>
                <a:lnTo>
                  <a:pt x="1342791" y="90133"/>
                </a:lnTo>
              </a:path>
            </a:pathLst>
          </a:custGeom>
          <a:solidFill>
            <a:srgbClr val="D0D8E8">
              <a:alpha val="100000"/>
            </a:srgbClr>
          </a:solidFill>
          <a:ln>
            <a:noFill/>
          </a:ln>
        </p:spPr>
      </p:sp>
      <p:grpSp>
        <p:nvGrpSpPr>
          <p:cNvPr id="63" name="Group 62"/>
          <p:cNvGrpSpPr/>
          <p:nvPr/>
        </p:nvGrpSpPr>
        <p:grpSpPr>
          <a:xfrm>
            <a:off x="7164387" y="4090987"/>
            <a:ext cx="725487" cy="361950"/>
            <a:chOff x="775743" y="1072"/>
            <a:chExt cx="725213" cy="362606"/>
          </a:xfrm>
        </p:grpSpPr>
        <p:sp>
          <p:nvSpPr>
            <p:cNvPr id="1048641" name="Rounded Rectangle 1048640"/>
            <p:cNvSpPr/>
            <p:nvPr/>
          </p:nvSpPr>
          <p:spPr>
            <a:xfrm>
              <a:off x="775743" y="1072"/>
              <a:ext cx="725213" cy="362606"/>
            </a:xfrm>
            <a:prstGeom prst="roundRect">
              <a:avLst/>
            </a:prstGeom>
            <a:solidFill>
              <a:srgbClr val="4F81BD"/>
            </a:solidFill>
            <a:ln w="25400" cap="flat" cmpd="sng">
              <a:solidFill>
                <a:srgbClr val="FFFFFF">
                  <a:alpha val="100000"/>
                </a:srgbClr>
              </a:solidFill>
              <a:prstDash val="solid"/>
              <a:miter/>
            </a:ln>
          </p:spPr>
        </p:sp>
        <p:sp>
          <p:nvSpPr>
            <p:cNvPr id="1048642" name="Rectangle 1048641"/>
            <p:cNvSpPr/>
            <p:nvPr/>
          </p:nvSpPr>
          <p:spPr>
            <a:xfrm>
              <a:off x="793198" y="18566"/>
              <a:ext cx="690302" cy="327618"/>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Create</a:t>
              </a:r>
            </a:p>
          </p:txBody>
        </p:sp>
      </p:grpSp>
      <p:grpSp>
        <p:nvGrpSpPr>
          <p:cNvPr id="64" name="Group 63"/>
          <p:cNvGrpSpPr/>
          <p:nvPr/>
        </p:nvGrpSpPr>
        <p:grpSpPr>
          <a:xfrm>
            <a:off x="7943850" y="4538662"/>
            <a:ext cx="725487" cy="363537"/>
            <a:chOff x="1555366" y="450077"/>
            <a:chExt cx="725213" cy="362606"/>
          </a:xfrm>
        </p:grpSpPr>
        <p:sp>
          <p:nvSpPr>
            <p:cNvPr id="1048643" name="Rounded Rectangle 1048642"/>
            <p:cNvSpPr/>
            <p:nvPr/>
          </p:nvSpPr>
          <p:spPr>
            <a:xfrm>
              <a:off x="1555366" y="450077"/>
              <a:ext cx="725213" cy="362606"/>
            </a:xfrm>
            <a:prstGeom prst="roundRect">
              <a:avLst/>
            </a:prstGeom>
            <a:solidFill>
              <a:srgbClr val="4F81BD"/>
            </a:solidFill>
            <a:ln w="25400" cap="flat" cmpd="sng">
              <a:solidFill>
                <a:srgbClr val="FFFFFF">
                  <a:alpha val="100000"/>
                </a:srgbClr>
              </a:solidFill>
              <a:prstDash val="solid"/>
              <a:miter/>
            </a:ln>
          </p:spPr>
        </p:sp>
        <p:sp>
          <p:nvSpPr>
            <p:cNvPr id="1048644" name="Rectangle 1048643"/>
            <p:cNvSpPr/>
            <p:nvPr/>
          </p:nvSpPr>
          <p:spPr>
            <a:xfrm>
              <a:off x="1572822" y="467494"/>
              <a:ext cx="690300" cy="327771"/>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Document</a:t>
              </a:r>
            </a:p>
          </p:txBody>
        </p:sp>
      </p:grpSp>
      <p:grpSp>
        <p:nvGrpSpPr>
          <p:cNvPr id="65" name="Group 64"/>
          <p:cNvGrpSpPr/>
          <p:nvPr/>
        </p:nvGrpSpPr>
        <p:grpSpPr>
          <a:xfrm>
            <a:off x="7943850" y="5437187"/>
            <a:ext cx="725487" cy="361950"/>
            <a:chOff x="1555366" y="1347555"/>
            <a:chExt cx="725213" cy="362606"/>
          </a:xfrm>
        </p:grpSpPr>
        <p:sp>
          <p:nvSpPr>
            <p:cNvPr id="1048645" name="Rounded Rectangle 1048644"/>
            <p:cNvSpPr/>
            <p:nvPr/>
          </p:nvSpPr>
          <p:spPr>
            <a:xfrm>
              <a:off x="1555366" y="1347555"/>
              <a:ext cx="725213" cy="362606"/>
            </a:xfrm>
            <a:prstGeom prst="roundRect">
              <a:avLst/>
            </a:prstGeom>
            <a:solidFill>
              <a:srgbClr val="4F81BD"/>
            </a:solidFill>
            <a:ln w="25400" cap="flat" cmpd="sng">
              <a:solidFill>
                <a:srgbClr val="FFFFFF">
                  <a:alpha val="100000"/>
                </a:srgbClr>
              </a:solidFill>
              <a:prstDash val="solid"/>
              <a:miter/>
            </a:ln>
          </p:spPr>
        </p:sp>
        <p:sp>
          <p:nvSpPr>
            <p:cNvPr id="1048646" name="Rectangle 1048645"/>
            <p:cNvSpPr/>
            <p:nvPr/>
          </p:nvSpPr>
          <p:spPr>
            <a:xfrm>
              <a:off x="1572822" y="1365049"/>
              <a:ext cx="690300" cy="327618"/>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Use</a:t>
              </a:r>
            </a:p>
          </p:txBody>
        </p:sp>
      </p:grpSp>
      <p:grpSp>
        <p:nvGrpSpPr>
          <p:cNvPr id="66" name="Group 65"/>
          <p:cNvGrpSpPr/>
          <p:nvPr/>
        </p:nvGrpSpPr>
        <p:grpSpPr>
          <a:xfrm>
            <a:off x="7165975" y="5884862"/>
            <a:ext cx="725487" cy="363537"/>
            <a:chOff x="778128" y="1796294"/>
            <a:chExt cx="725213" cy="362606"/>
          </a:xfrm>
        </p:grpSpPr>
        <p:sp>
          <p:nvSpPr>
            <p:cNvPr id="1048647" name="Rounded Rectangle 1048646"/>
            <p:cNvSpPr/>
            <p:nvPr/>
          </p:nvSpPr>
          <p:spPr>
            <a:xfrm>
              <a:off x="778128" y="1796294"/>
              <a:ext cx="725213" cy="362606"/>
            </a:xfrm>
            <a:prstGeom prst="roundRect">
              <a:avLst/>
            </a:prstGeom>
            <a:solidFill>
              <a:srgbClr val="4F81BD"/>
            </a:solidFill>
            <a:ln w="25400" cap="flat" cmpd="sng">
              <a:solidFill>
                <a:srgbClr val="FFFFFF">
                  <a:alpha val="100000"/>
                </a:srgbClr>
              </a:solidFill>
              <a:prstDash val="solid"/>
              <a:miter/>
            </a:ln>
          </p:spPr>
        </p:sp>
        <p:sp>
          <p:nvSpPr>
            <p:cNvPr id="1048648" name="Rectangle 1048647"/>
            <p:cNvSpPr/>
            <p:nvPr/>
          </p:nvSpPr>
          <p:spPr>
            <a:xfrm>
              <a:off x="795584" y="1813711"/>
              <a:ext cx="690300" cy="327771"/>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Store</a:t>
              </a:r>
            </a:p>
          </p:txBody>
        </p:sp>
      </p:grpSp>
      <p:grpSp>
        <p:nvGrpSpPr>
          <p:cNvPr id="67" name="Group 66"/>
          <p:cNvGrpSpPr/>
          <p:nvPr/>
        </p:nvGrpSpPr>
        <p:grpSpPr>
          <a:xfrm>
            <a:off x="6389687" y="5437187"/>
            <a:ext cx="725487" cy="361950"/>
            <a:chOff x="890" y="1347555"/>
            <a:chExt cx="725213" cy="362606"/>
          </a:xfrm>
        </p:grpSpPr>
        <p:sp>
          <p:nvSpPr>
            <p:cNvPr id="1048649" name="Rounded Rectangle 1048648"/>
            <p:cNvSpPr/>
            <p:nvPr/>
          </p:nvSpPr>
          <p:spPr>
            <a:xfrm>
              <a:off x="890" y="1347555"/>
              <a:ext cx="725213" cy="362606"/>
            </a:xfrm>
            <a:prstGeom prst="roundRect">
              <a:avLst/>
            </a:prstGeom>
            <a:solidFill>
              <a:srgbClr val="4F81BD"/>
            </a:solidFill>
            <a:ln w="25400" cap="flat" cmpd="sng">
              <a:solidFill>
                <a:srgbClr val="FFFFFF">
                  <a:alpha val="100000"/>
                </a:srgbClr>
              </a:solidFill>
              <a:prstDash val="solid"/>
              <a:miter/>
            </a:ln>
          </p:spPr>
        </p:sp>
        <p:sp>
          <p:nvSpPr>
            <p:cNvPr id="1048650" name="Rectangle 1048649"/>
            <p:cNvSpPr/>
            <p:nvPr/>
          </p:nvSpPr>
          <p:spPr>
            <a:xfrm>
              <a:off x="18345" y="1365049"/>
              <a:ext cx="690302" cy="327618"/>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Share</a:t>
              </a:r>
            </a:p>
          </p:txBody>
        </p:sp>
      </p:grpSp>
      <p:grpSp>
        <p:nvGrpSpPr>
          <p:cNvPr id="68" name="Group 67"/>
          <p:cNvGrpSpPr/>
          <p:nvPr/>
        </p:nvGrpSpPr>
        <p:grpSpPr>
          <a:xfrm>
            <a:off x="6389687" y="4538662"/>
            <a:ext cx="725487" cy="363537"/>
            <a:chOff x="890" y="450077"/>
            <a:chExt cx="725213" cy="362606"/>
          </a:xfrm>
        </p:grpSpPr>
        <p:sp>
          <p:nvSpPr>
            <p:cNvPr id="1048651" name="Rounded Rectangle 1048650"/>
            <p:cNvSpPr/>
            <p:nvPr/>
          </p:nvSpPr>
          <p:spPr>
            <a:xfrm>
              <a:off x="890" y="450077"/>
              <a:ext cx="725213" cy="362606"/>
            </a:xfrm>
            <a:prstGeom prst="roundRect">
              <a:avLst/>
            </a:prstGeom>
            <a:solidFill>
              <a:srgbClr val="4F81BD"/>
            </a:solidFill>
            <a:ln w="25400" cap="flat" cmpd="sng">
              <a:solidFill>
                <a:srgbClr val="FFFFFF">
                  <a:alpha val="100000"/>
                </a:srgbClr>
              </a:solidFill>
              <a:prstDash val="solid"/>
              <a:miter/>
            </a:ln>
          </p:spPr>
        </p:sp>
        <p:sp>
          <p:nvSpPr>
            <p:cNvPr id="1048652" name="Rectangle 1048651"/>
            <p:cNvSpPr/>
            <p:nvPr/>
          </p:nvSpPr>
          <p:spPr>
            <a:xfrm>
              <a:off x="18345" y="467494"/>
              <a:ext cx="690302" cy="327771"/>
            </a:xfrm>
            <a:prstGeom prst="rect">
              <a:avLst/>
            </a:prstGeom>
            <a:noFill/>
            <a:ln>
              <a:noFill/>
            </a:ln>
          </p:spPr>
          <p:txBody>
            <a:bodyPr lIns="38100" tIns="38100" rIns="38100" bIns="38100" anchor="ct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90000"/>
                </a:lnSpc>
                <a:spcBef>
                  <a:spcPct val="0"/>
                </a:spcBef>
                <a:spcAft>
                  <a:spcPct val="35000"/>
                </a:spcAft>
                <a:buFontTx/>
                <a:buNone/>
              </a:pPr>
              <a:r>
                <a:rPr lang="en-US" altLang="en-US" sz="1000" baseline="0">
                  <a:solidFill>
                    <a:srgbClr val="FFFFFF"/>
                  </a:solidFill>
                  <a:latin typeface="Calibri" pitchFamily="34" charset="0"/>
                  <a:ea typeface="Arial" charset="0"/>
                  <a:sym typeface="Arial" charset="0"/>
                </a:rPr>
                <a:t>Preserve</a:t>
              </a:r>
            </a:p>
          </p:txBody>
        </p:sp>
      </p:grpSp>
      <p:sp>
        <p:nvSpPr>
          <p:cNvPr id="1048653" name="Rectangle 1048652"/>
          <p:cNvSpPr/>
          <p:nvPr/>
        </p:nvSpPr>
        <p:spPr>
          <a:xfrm>
            <a:off x="179512" y="5219698"/>
            <a:ext cx="5742062" cy="646331"/>
          </a:xfrm>
          <a:prstGeom prst="rect">
            <a:avLst/>
          </a:prstGeom>
          <a:noFill/>
          <a:ln w="9525" cap="flat" cmpd="sng">
            <a:solidFill>
              <a:srgbClr val="000000">
                <a:alpha val="100000"/>
              </a:srgbClr>
            </a:solidFill>
            <a:prstDash val="solid"/>
            <a:miter/>
          </a:ln>
        </p:spPr>
        <p:txBody>
          <a:bodyPr wrap="square" lIns="91440" tIns="45720" rIns="91440" bIns="45720">
            <a:spAutoFit/>
          </a:bodyPr>
          <a:lstStyle>
            <a:lvl1pPr marL="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1pPr>
            <a:lvl2pPr marL="4572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2pPr>
            <a:lvl3pPr marL="9144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3pPr>
            <a:lvl4pPr marL="13716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4pPr>
            <a:lvl5pPr marL="1828800" indent="0" algn="l" fontAlgn="base" latinLnBrk="1">
              <a:lnSpc>
                <a:spcPct val="100000"/>
              </a:lnSpc>
              <a:spcBef>
                <a:spcPct val="0"/>
              </a:spcBef>
              <a:spcAft>
                <a:spcPct val="0"/>
              </a:spcAft>
              <a:buFontTx/>
              <a:buNone/>
              <a:defRPr sz="1800" b="0" i="0" baseline="0">
                <a:solidFill>
                  <a:srgbClr val="000000"/>
                </a:solidFill>
                <a:latin typeface="Arial" charset="0"/>
                <a:ea typeface="Arial" charset="0"/>
                <a:sym typeface="Arial" charset="0"/>
              </a:defRPr>
            </a:lvl5pPr>
          </a:lstStyle>
          <a:p>
            <a:pPr marL="0" lvl="0" indent="0" algn="ctr" fontAlgn="base" latinLnBrk="1">
              <a:lnSpc>
                <a:spcPct val="100000"/>
              </a:lnSpc>
              <a:spcBef>
                <a:spcPct val="0"/>
              </a:spcBef>
              <a:spcAft>
                <a:spcPct val="0"/>
              </a:spcAft>
              <a:buSzPct val="100000"/>
              <a:buFontTx/>
              <a:buNone/>
            </a:pPr>
            <a:r>
              <a:rPr lang="en-US" altLang="en-US" sz="3600" b="1" i="1" baseline="0" dirty="0">
                <a:solidFill>
                  <a:srgbClr val="FF0000"/>
                </a:solidFill>
                <a:latin typeface="Arial" charset="0"/>
                <a:ea typeface="Arial" charset="0"/>
                <a:sym typeface="Arial" charset="0"/>
              </a:rPr>
              <a:t>A DMP is a plan to </a:t>
            </a:r>
            <a:r>
              <a:rPr lang="en-US" altLang="en-US" sz="3600" b="1" i="1" baseline="0" dirty="0" smtClean="0">
                <a:solidFill>
                  <a:srgbClr val="FF0000"/>
                </a:solidFill>
                <a:latin typeface="Arial" charset="0"/>
                <a:ea typeface="Arial" charset="0"/>
                <a:sym typeface="Arial" charset="0"/>
              </a:rPr>
              <a:t>share!</a:t>
            </a:r>
            <a:endParaRPr lang="en-US" altLang="en-US" sz="3600" b="1" i="1" baseline="0" dirty="0">
              <a:solidFill>
                <a:srgbClr val="FF0000"/>
              </a:solidFill>
              <a:latin typeface="Arial" charset="0"/>
              <a:ea typeface="Arial" charset="0"/>
              <a:sym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50" y="332656"/>
            <a:ext cx="8363272" cy="683994"/>
          </a:xfrm>
        </p:spPr>
        <p:txBody>
          <a:bodyPr/>
          <a:lstStyle/>
          <a:p>
            <a:r>
              <a:rPr lang="en-GB" sz="3600" b="1" dirty="0" smtClean="0"/>
              <a:t>How will you name your files?</a:t>
            </a:r>
            <a:endParaRPr lang="en-GB" sz="3600" b="1" dirty="0"/>
          </a:p>
        </p:txBody>
      </p:sp>
      <p:sp>
        <p:nvSpPr>
          <p:cNvPr id="3" name="Content Placeholder 2"/>
          <p:cNvSpPr>
            <a:spLocks noGrp="1"/>
          </p:cNvSpPr>
          <p:nvPr>
            <p:ph idx="1"/>
          </p:nvPr>
        </p:nvSpPr>
        <p:spPr>
          <a:xfrm>
            <a:off x="257150" y="1262642"/>
            <a:ext cx="7859161" cy="3050414"/>
          </a:xfrm>
        </p:spPr>
        <p:txBody>
          <a:bodyPr>
            <a:normAutofit/>
          </a:bodyPr>
          <a:lstStyle/>
          <a:p>
            <a:pPr marL="342900" indent="-342900">
              <a:buFont typeface="Arial" panose="020B0604020202020204" pitchFamily="34" charset="0"/>
              <a:buChar char="•"/>
            </a:pPr>
            <a:r>
              <a:rPr lang="en-GB" sz="2000" dirty="0">
                <a:solidFill>
                  <a:schemeClr val="tx1"/>
                </a:solidFill>
              </a:rPr>
              <a:t>Keep </a:t>
            </a:r>
            <a:r>
              <a:rPr lang="en-GB" sz="2000" dirty="0" smtClean="0">
                <a:solidFill>
                  <a:schemeClr val="tx1"/>
                </a:solidFill>
              </a:rPr>
              <a:t>it simple! </a:t>
            </a:r>
          </a:p>
          <a:p>
            <a:pPr marL="342900" indent="-342900">
              <a:buFont typeface="Arial" panose="020B0604020202020204" pitchFamily="34" charset="0"/>
              <a:buChar char="•"/>
            </a:pPr>
            <a:r>
              <a:rPr lang="en-GB" sz="2000" dirty="0" smtClean="0">
                <a:solidFill>
                  <a:schemeClr val="tx1"/>
                </a:solidFill>
              </a:rPr>
              <a:t>Agree methods with partners </a:t>
            </a:r>
          </a:p>
          <a:p>
            <a:pPr marL="342900" indent="-342900">
              <a:buFont typeface="Arial" panose="020B0604020202020204" pitchFamily="34" charset="0"/>
              <a:buChar char="•"/>
            </a:pPr>
            <a:r>
              <a:rPr lang="en-GB" sz="2000" dirty="0" smtClean="0">
                <a:solidFill>
                  <a:schemeClr val="tx1"/>
                </a:solidFill>
              </a:rPr>
              <a:t>Include </a:t>
            </a:r>
            <a:r>
              <a:rPr lang="en-GB" sz="2000" dirty="0">
                <a:solidFill>
                  <a:schemeClr val="tx1"/>
                </a:solidFill>
              </a:rPr>
              <a:t>dates </a:t>
            </a:r>
            <a:endParaRPr lang="en-GB" sz="2000" dirty="0" smtClean="0">
              <a:solidFill>
                <a:schemeClr val="tx1"/>
              </a:solidFill>
            </a:endParaRPr>
          </a:p>
          <a:p>
            <a:pPr marL="342900" indent="-342900">
              <a:buFont typeface="Arial" panose="020B0604020202020204" pitchFamily="34" charset="0"/>
              <a:buChar char="•"/>
            </a:pPr>
            <a:r>
              <a:rPr lang="en-GB" sz="2000" dirty="0" smtClean="0">
                <a:solidFill>
                  <a:schemeClr val="tx1"/>
                </a:solidFill>
              </a:rPr>
              <a:t>Avoid non-alphanumeric </a:t>
            </a:r>
            <a:r>
              <a:rPr lang="en-GB" sz="2000" dirty="0">
                <a:solidFill>
                  <a:schemeClr val="tx1"/>
                </a:solidFill>
              </a:rPr>
              <a:t>characters </a:t>
            </a:r>
            <a:endParaRPr lang="en-GB" sz="2000" dirty="0" smtClean="0">
              <a:solidFill>
                <a:schemeClr val="tx1"/>
              </a:solidFill>
            </a:endParaRPr>
          </a:p>
          <a:p>
            <a:pPr marL="342900" indent="-342900">
              <a:buFont typeface="Arial" panose="020B0604020202020204" pitchFamily="34" charset="0"/>
              <a:buChar char="•"/>
            </a:pPr>
            <a:r>
              <a:rPr lang="en-GB" sz="2000" dirty="0" smtClean="0">
                <a:solidFill>
                  <a:schemeClr val="tx1"/>
                </a:solidFill>
              </a:rPr>
              <a:t>Use hyphens or underscores not spaces e.g. day-sheet, day_sheet</a:t>
            </a:r>
          </a:p>
          <a:p>
            <a:pPr marL="342900" indent="-342900">
              <a:buFont typeface="Arial" panose="020B0604020202020204" pitchFamily="34" charset="0"/>
              <a:buChar char="•"/>
            </a:pPr>
            <a:r>
              <a:rPr lang="en-GB" sz="2000" dirty="0" smtClean="0">
                <a:solidFill>
                  <a:schemeClr val="tx1"/>
                </a:solidFill>
              </a:rPr>
              <a:t>Order </a:t>
            </a:r>
            <a:r>
              <a:rPr lang="en-GB" sz="2000" dirty="0">
                <a:solidFill>
                  <a:schemeClr val="tx1"/>
                </a:solidFill>
              </a:rPr>
              <a:t>the elements </a:t>
            </a:r>
            <a:r>
              <a:rPr lang="en-GB" sz="2000" dirty="0" smtClean="0">
                <a:solidFill>
                  <a:schemeClr val="tx1"/>
                </a:solidFill>
              </a:rPr>
              <a:t>logically </a:t>
            </a:r>
            <a:endParaRPr lang="en-GB" sz="2000" dirty="0">
              <a:solidFill>
                <a:schemeClr val="tx1"/>
              </a:solidFill>
            </a:endParaRPr>
          </a:p>
          <a:p>
            <a:pPr marL="0" indent="0">
              <a:buNone/>
            </a:pPr>
            <a:r>
              <a:rPr lang="en-GB" sz="1600" dirty="0" smtClean="0"/>
              <a:t> </a:t>
            </a:r>
          </a:p>
          <a:p>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8231"/>
          <a:stretch/>
        </p:blipFill>
        <p:spPr>
          <a:xfrm>
            <a:off x="396964" y="3811219"/>
            <a:ext cx="6479291" cy="2473911"/>
          </a:xfrm>
          <a:prstGeom prst="rect">
            <a:avLst/>
          </a:prstGeom>
        </p:spPr>
      </p:pic>
      <p:sp>
        <p:nvSpPr>
          <p:cNvPr id="6" name="TextBox 5"/>
          <p:cNvSpPr txBox="1"/>
          <p:nvPr/>
        </p:nvSpPr>
        <p:spPr>
          <a:xfrm>
            <a:off x="6444208" y="4882126"/>
            <a:ext cx="2511095" cy="738664"/>
          </a:xfrm>
          <a:prstGeom prst="rect">
            <a:avLst/>
          </a:prstGeom>
          <a:noFill/>
        </p:spPr>
        <p:txBody>
          <a:bodyPr wrap="square" rtlCol="0">
            <a:spAutoFit/>
          </a:bodyPr>
          <a:lstStyle/>
          <a:p>
            <a:r>
              <a:rPr lang="en-GB" sz="1400" dirty="0" smtClean="0"/>
              <a:t>Example from ARM Climate </a:t>
            </a:r>
            <a:r>
              <a:rPr lang="en-GB" sz="1400" dirty="0"/>
              <a:t>Research Facility </a:t>
            </a:r>
            <a:r>
              <a:rPr lang="en-GB" sz="1400" dirty="0" smtClean="0">
                <a:hlinkClick r:id="rId4"/>
              </a:rPr>
              <a:t>www.arm.gov/data/docs/plan</a:t>
            </a:r>
            <a:r>
              <a:rPr lang="en-GB" sz="1400" dirty="0" smtClean="0"/>
              <a:t> </a:t>
            </a:r>
            <a:endParaRPr lang="en-GB" sz="1400" dirty="0"/>
          </a:p>
        </p:txBody>
      </p:sp>
      <p:sp>
        <p:nvSpPr>
          <p:cNvPr id="4" name="TextBox 3"/>
          <p:cNvSpPr txBox="1"/>
          <p:nvPr/>
        </p:nvSpPr>
        <p:spPr>
          <a:xfrm>
            <a:off x="4431308" y="6449245"/>
            <a:ext cx="4523995" cy="307777"/>
          </a:xfrm>
          <a:prstGeom prst="rect">
            <a:avLst/>
          </a:prstGeom>
          <a:noFill/>
        </p:spPr>
        <p:txBody>
          <a:bodyPr wrap="none" rtlCol="0">
            <a:spAutoFit/>
          </a:bodyPr>
          <a:lstStyle/>
          <a:p>
            <a:r>
              <a:rPr lang="en-GB" sz="1400" dirty="0">
                <a:hlinkClick r:id="rId5"/>
              </a:rPr>
              <a:t>www.jiscdigitalmedia.ac.uk/guide/choosing-a-file-name</a:t>
            </a:r>
            <a:endParaRPr lang="en-GB" sz="1400" dirty="0"/>
          </a:p>
        </p:txBody>
      </p:sp>
    </p:spTree>
    <p:extLst>
      <p:ext uri="{BB962C8B-B14F-4D97-AF65-F5344CB8AC3E}">
        <p14:creationId xmlns:p14="http://schemas.microsoft.com/office/powerpoint/2010/main" val="2419394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Default Color Scheme">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000000"/>
      </a:accent5>
      <a:accent6>
        <a:srgbClr val="000000"/>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Color Scheme 1">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000000"/>
        </a:accent5>
        <a:accent6>
          <a:srgbClr val="000000"/>
        </a:accent6>
        <a:hlink>
          <a:srgbClr val="0000FF"/>
        </a:hlink>
        <a:folHlink>
          <a:srgbClr val="800080"/>
        </a:folHlink>
      </a:clrScheme>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2231</Words>
  <Application>Microsoft Office PowerPoint</Application>
  <PresentationFormat>On-screen Show (4:3)</PresentationFormat>
  <Paragraphs>328</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主题</vt:lpstr>
      <vt:lpstr>Introduction to data  management planning </vt:lpstr>
      <vt:lpstr>Digital Curation Centre (DCC)</vt:lpstr>
      <vt:lpstr>What is Research Data Management?</vt:lpstr>
      <vt:lpstr>Why manage research data?</vt:lpstr>
      <vt:lpstr>Funders have expectations about data sharing…</vt:lpstr>
      <vt:lpstr>PowerPoint Presentation</vt:lpstr>
      <vt:lpstr>PowerPoint Presentation</vt:lpstr>
      <vt:lpstr>What should be addressed in a DMP?</vt:lpstr>
      <vt:lpstr>How will you name your files?</vt:lpstr>
      <vt:lpstr>How should you describe your data? </vt:lpstr>
      <vt:lpstr>Where will you store the data during your research?</vt:lpstr>
      <vt:lpstr>Which data need to be kept after the project ends?</vt:lpstr>
      <vt:lpstr>Remember to consider  physical  data, software  and  models</vt:lpstr>
      <vt:lpstr>Can your data be shared with others? </vt:lpstr>
      <vt:lpstr>How will it be shared?</vt:lpstr>
      <vt:lpstr>What do you want others to be able  to    do - or not do - with your data?</vt:lpstr>
      <vt:lpstr>How will you make your data discoverable?</vt:lpstr>
      <vt:lpstr>Refer to  free guides and briefing papers</vt:lpstr>
      <vt:lpstr>Make use of free tools</vt:lpstr>
      <vt:lpstr>Update your plan!  </vt:lpstr>
      <vt:lpstr>Good practice when creating DMPs</vt:lpstr>
      <vt:lpstr>Good RDM helps you comply with mandates  but also leads to…</vt:lpstr>
      <vt:lpstr>Thanks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RDM</dc:title>
  <dc:creator>slj2z</dc:creator>
  <cp:lastModifiedBy>jd162a</cp:lastModifiedBy>
  <cp:revision>13</cp:revision>
  <dcterms:created xsi:type="dcterms:W3CDTF">2013-01-22T12:01:25Z</dcterms:created>
  <dcterms:modified xsi:type="dcterms:W3CDTF">2016-03-14T16:25:08Z</dcterms:modified>
</cp:coreProperties>
</file>